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tags/tag2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6.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72"/>
  </p:notesMasterIdLst>
  <p:sldIdLst>
    <p:sldId id="416" r:id="rId2"/>
    <p:sldId id="303" r:id="rId3"/>
    <p:sldId id="653" r:id="rId4"/>
    <p:sldId id="581" r:id="rId5"/>
    <p:sldId id="582" r:id="rId6"/>
    <p:sldId id="583" r:id="rId7"/>
    <p:sldId id="584" r:id="rId8"/>
    <p:sldId id="585" r:id="rId9"/>
    <p:sldId id="450" r:id="rId10"/>
    <p:sldId id="451" r:id="rId11"/>
    <p:sldId id="497" r:id="rId12"/>
    <p:sldId id="538" r:id="rId13"/>
    <p:sldId id="455" r:id="rId14"/>
    <p:sldId id="586" r:id="rId15"/>
    <p:sldId id="456" r:id="rId16"/>
    <p:sldId id="457" r:id="rId17"/>
    <p:sldId id="458" r:id="rId18"/>
    <p:sldId id="459" r:id="rId19"/>
    <p:sldId id="382" r:id="rId20"/>
    <p:sldId id="460" r:id="rId21"/>
    <p:sldId id="462" r:id="rId22"/>
    <p:sldId id="463" r:id="rId23"/>
    <p:sldId id="464" r:id="rId24"/>
    <p:sldId id="465" r:id="rId25"/>
    <p:sldId id="466" r:id="rId26"/>
    <p:sldId id="467" r:id="rId27"/>
    <p:sldId id="468" r:id="rId28"/>
    <p:sldId id="469" r:id="rId29"/>
    <p:sldId id="539" r:id="rId30"/>
    <p:sldId id="470" r:id="rId31"/>
    <p:sldId id="471" r:id="rId32"/>
    <p:sldId id="474" r:id="rId33"/>
    <p:sldId id="475" r:id="rId34"/>
    <p:sldId id="476" r:id="rId35"/>
    <p:sldId id="477" r:id="rId36"/>
    <p:sldId id="479" r:id="rId37"/>
    <p:sldId id="478" r:id="rId38"/>
    <p:sldId id="480" r:id="rId39"/>
    <p:sldId id="481" r:id="rId40"/>
    <p:sldId id="482" r:id="rId41"/>
    <p:sldId id="484" r:id="rId42"/>
    <p:sldId id="485" r:id="rId43"/>
    <p:sldId id="486" r:id="rId44"/>
    <p:sldId id="654" r:id="rId45"/>
    <p:sldId id="487" r:id="rId46"/>
    <p:sldId id="488" r:id="rId47"/>
    <p:sldId id="540" r:id="rId48"/>
    <p:sldId id="489" r:id="rId49"/>
    <p:sldId id="655" r:id="rId50"/>
    <p:sldId id="588" r:id="rId51"/>
    <p:sldId id="589" r:id="rId52"/>
    <p:sldId id="590" r:id="rId53"/>
    <p:sldId id="591" r:id="rId54"/>
    <p:sldId id="592" r:id="rId55"/>
    <p:sldId id="490" r:id="rId56"/>
    <p:sldId id="640" r:id="rId57"/>
    <p:sldId id="641" r:id="rId58"/>
    <p:sldId id="643" r:id="rId59"/>
    <p:sldId id="645" r:id="rId60"/>
    <p:sldId id="491" r:id="rId61"/>
    <p:sldId id="648" r:id="rId62"/>
    <p:sldId id="649" r:id="rId63"/>
    <p:sldId id="650" r:id="rId64"/>
    <p:sldId id="651" r:id="rId65"/>
    <p:sldId id="646" r:id="rId66"/>
    <p:sldId id="647" r:id="rId67"/>
    <p:sldId id="494" r:id="rId68"/>
    <p:sldId id="652" r:id="rId69"/>
    <p:sldId id="412" r:id="rId70"/>
    <p:sldId id="417"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6A62"/>
    <a:srgbClr val="C00000"/>
    <a:srgbClr val="FF7C80"/>
    <a:srgbClr val="FF5050"/>
    <a:srgbClr val="7C4939"/>
    <a:srgbClr val="FFFAF0"/>
    <a:srgbClr val="7D0000"/>
    <a:srgbClr val="960000"/>
    <a:srgbClr val="874600"/>
    <a:srgbClr val="5814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39" autoAdjust="0"/>
    <p:restoredTop sz="93908" autoAdjust="0"/>
  </p:normalViewPr>
  <p:slideViewPr>
    <p:cSldViewPr snapToGrid="0">
      <p:cViewPr varScale="1">
        <p:scale>
          <a:sx n="64" d="100"/>
          <a:sy n="64" d="100"/>
        </p:scale>
        <p:origin x="304" y="52"/>
      </p:cViewPr>
      <p:guideLst>
        <p:guide orient="horz" pos="2136"/>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A7FDB-4D8B-4EB5-ADAA-90497682C5FA}" type="datetimeFigureOut">
              <a:rPr lang="zh-CN" altLang="en-US" smtClean="0"/>
              <a:t>2017/11/15</a:t>
            </a:fld>
            <a:endParaRPr lang="zh-CN" altLang="en-US"/>
          </a:p>
        </p:txBody>
      </p:sp>
      <p:sp>
        <p:nvSpPr>
          <p:cNvPr id="4" name="幻灯片图像占位符 3"/>
          <p:cNvSpPr>
            <a:spLocks noGrp="1" noRot="1" noChangeAspect="1"/>
          </p:cNvSpPr>
          <p:nvPr>
            <p:ph type="sldImg" idx="2"/>
          </p:nvPr>
        </p:nvSpPr>
        <p:spPr>
          <a:xfrm>
            <a:off x="685530" y="1143000"/>
            <a:ext cx="54869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8D2F-F443-4A9E-8BD0-6284A4D4D4D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a:t>更多精美</a:t>
            </a:r>
            <a:r>
              <a:rPr lang="en-US" altLang="zh-CN"/>
              <a:t>PPT</a:t>
            </a:r>
            <a:r>
              <a:rPr lang="zh-CN" altLang="en-US"/>
              <a:t>模板下载：</a:t>
            </a:r>
            <a:endParaRPr lang="en-US" altLang="zh-CN"/>
          </a:p>
          <a:p>
            <a:r>
              <a:rPr lang="en-US" altLang="zh-CN"/>
              <a:t>http://so.ooopic.com/sousuo/15770370/</a:t>
            </a:r>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25</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26</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27</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28</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29</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7C8D2F-F443-4A9E-8BD0-6284A4D4D4DE}" type="slidenum">
              <a:rPr lang="zh-CN" altLang="en-US" smtClean="0"/>
              <a:t>30</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31</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33</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34</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35</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36</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37</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38</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39</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40</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41</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43</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44</a:t>
            </a:fld>
            <a:endParaRPr lang="zh-CN" altLang="en-US"/>
          </a:p>
        </p:txBody>
      </p:sp>
    </p:spTree>
    <p:extLst>
      <p:ext uri="{BB962C8B-B14F-4D97-AF65-F5344CB8AC3E}">
        <p14:creationId xmlns:p14="http://schemas.microsoft.com/office/powerpoint/2010/main" val="1685382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45</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46</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47</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48</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49</a:t>
            </a:fld>
            <a:endParaRPr lang="zh-CN" altLang="en-US"/>
          </a:p>
        </p:txBody>
      </p:sp>
    </p:spTree>
    <p:extLst>
      <p:ext uri="{BB962C8B-B14F-4D97-AF65-F5344CB8AC3E}">
        <p14:creationId xmlns:p14="http://schemas.microsoft.com/office/powerpoint/2010/main" val="92279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55</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a:t>　在梁家河插队的这段时间，近平还阅读了大量书籍。政治、经济、哲学、文学方面的书，他看得真是太多了！只要有一点点空闲时间，近平坐下来就看书，有时候一直看到深夜才睡。那时候在我们黄土高原的窑洞里，近平吃不饱穿不暖，每天要上山劳动，想学习只能硬挤出一点时间，晚上看书只能就着昏暗的煤油灯，但是在这种恶劣的环境下，他却对学习有着浓厚的热情。我们都说，社员抽烟有“烟瘾”，近平读书有“书瘾”。</a:t>
            </a:r>
          </a:p>
          <a:p>
            <a:r>
              <a:rPr lang="zh-CN" altLang="en-US"/>
              <a:t>　　今天我们总是跟孩子说：“好好学习，将来考个好大学。”这条路，对于当时的近平来说，几乎就是不通的。他父亲习仲勋当时受到严重的政治迫害，近平本人被划分为“黑帮子弟”，他就算刻苦学习，一般也没有上大学的机会。实际上，近平读书并没有明显的功利性，也不是为了考大学，而是出于对知识的渴求。他在梁家河待了七年时间，我就没见他离开过书本，没见他放弃过读书。尤其是他当了我们村的村支书之后，他每天不仅要和社员一样劳动，还要处理村里的大事小事，在那么忙的情况下，他仍然坚持读书。社员到他窑洞里去，都说：你看这炕头上的书堆得满满的！如果不是发自内心热爱知识，他怎么能在那么艰苦的情况下坚持读书？怎么能七年都坚持读书呢？</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60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正在美国访问的习近平，周二在西雅图发表讲话时，提到他在文革后期1969年开始下乡生活的七年。不过，有外媒注意到，习近平却一直很少公开谈及他在文革伊始，也就是1966年到1968年那段动荡时期的经历。</a:t>
            </a:r>
          </a:p>
          <a:p>
            <a:r>
              <a:rPr lang="zh-CN" altLang="en-US"/>
              <a:t>中国大陆所谓的〝老三届〞，指的是文革爆发后，1966年、1967年、1968年这3年中的初中、高中毕业生，他们可以说是受〝文革〞影响最大的一群人。习近平就是〝老三届〞中的一员。</a:t>
            </a:r>
          </a:p>
          <a:p>
            <a:r>
              <a:rPr lang="zh-CN" altLang="en-US"/>
              <a:t>习近平9月22日在西雅图演讲时称，〝上世纪60年代末，我才十几岁，就从北京到中国陕西省延安市一个叫梁家河的小村庄插队当农民，在那儿度过了7年时光。那时候，我和乡亲们都住在土窑里、睡在土炕上，乡亲们生活十分贫困，经常是几个月吃不到一块肉。〞</a:t>
            </a:r>
          </a:p>
          <a:p>
            <a:r>
              <a:rPr lang="zh-CN" altLang="en-US"/>
              <a:t>习近平说，当时他最为〝期盼的一件事，就是让乡亲们饱餐一顿肉，并且经常吃上肉。但是，这个心愿在当时是很难实现的。〞</a:t>
            </a:r>
          </a:p>
          <a:p>
            <a:r>
              <a:rPr lang="zh-CN" altLang="en-US"/>
              <a:t>1969年，15岁的习近平下放到陕西延安延川县梁家河大队；直到1975年，习近平被当地推荐为工农兵学员返城。下乡7年的经历，习近平在公开场合并不讳谈。《纽约时报》说，那段经历被习近平在西雅图的演讲中〝描述成一段鼓舞人心的故事：城里的男孩发现中国农村普通人生活艰难，决心努力改变这一状况。〞</a:t>
            </a:r>
          </a:p>
          <a:p>
            <a:r>
              <a:rPr lang="zh-CN" altLang="en-US"/>
              <a:t>《纽约时报》还发现，习近平一直很少公开谈及他在1966年到1968年间文革伊始那段动荡时期的经历，与他关系密切的同辈人也拒绝向外国记者吐露。</a:t>
            </a:r>
          </a:p>
          <a:p>
            <a:r>
              <a:rPr lang="zh-CN" altLang="en-US"/>
              <a:t>那段时间究竟发生了什么，让习近平不愿提起呢？</a:t>
            </a:r>
          </a:p>
          <a:p>
            <a:r>
              <a:rPr lang="zh-CN" altLang="en-US"/>
              <a:t>长期研究文革的历史学者宋永毅表示，〝在毛泽东统治下，他（习近平）受了很多苦。〞</a:t>
            </a:r>
          </a:p>
          <a:p>
            <a:r>
              <a:rPr lang="zh-CN" altLang="en-US"/>
              <a:t>习近平成为被歧视的对象</a:t>
            </a:r>
          </a:p>
          <a:p>
            <a:r>
              <a:rPr lang="zh-CN" altLang="en-US"/>
              <a:t>习近平小学5年级时，父亲习仲勋于1962年因牵涉小说《刘志丹》案，被监押到北京卫戍区后，一家即从中南海搬到胡同里。1966年，首都红卫兵联合行动委员会成立，习近平因被归类为黑帮子弟，无法参加红卫兵。1968年，他就读的北京八一学校被解散，习近平被分到了北京第二十五中学。</a:t>
            </a:r>
          </a:p>
          <a:p>
            <a:r>
              <a:rPr lang="zh-CN" altLang="en-US"/>
              <a:t>陈秋影是习近平在八一学校的老师，她对习近平的印象深刻。她回忆说，〝他曾跟我讲起过一件事，有个作风很差的小学体育老师，在文革武斗之风兴起时欺负他，说他是‘黑帮子女’，我就告诉他，这样的人不配称老师，就是流氓〞，陈秋影说，在当时很多人已经吓到不敢说话的时候，她敢于站出来坚决反对，〝其实我当时没有具体帮助习近平什么，只是在情感上同情他。〞</a:t>
            </a:r>
          </a:p>
          <a:p>
            <a:r>
              <a:rPr lang="zh-CN" altLang="en-US"/>
              <a:t>八一学校被解散后，习近平和同学刘卫平一起被分到了第25中学。刘卫平的父亲刘震是上将，父亲也被打倒了，俩人都是〝黑帮子弟〞。习近平和刘卫平到25中上学后，另外一名〝黑帮子弟〞后来成为中国一代棋圣的聂卫平成为好朋友，天天形影不离。由于三人名字中都有一个平字，因此被称为〝三平〞。</a:t>
            </a:r>
          </a:p>
          <a:p>
            <a:r>
              <a:rPr lang="zh-CN" altLang="en-US"/>
              <a:t>聂卫平曾这样回忆说：〝我们（三平）在班上是最‘黑’的了，当时班上的人都看不起我们，也不敢沾我们，我们也看不起他们。〞</a:t>
            </a:r>
          </a:p>
          <a:p>
            <a:r>
              <a:rPr lang="zh-CN" altLang="en-US"/>
              <a:t>被批斗 母亲在台下喊口号</a:t>
            </a:r>
          </a:p>
          <a:p>
            <a:r>
              <a:rPr lang="zh-CN" altLang="en-US"/>
              <a:t>香港《成报》曾刊登了习仲勋忘年之交杨屏的长文。文中披露，文化大革命开始的时候，习近平刚13岁，那时习仲勋还在洛阳矿山机器厂接受〝改造〞。当时还是中学生的习近平只因为说了几句反对文化大革命的话，就被打成了〝现行反革命分子〞，被列为〝敌我矛盾〞，在中央党校的院子里关押了起来。</a:t>
            </a:r>
          </a:p>
          <a:p>
            <a:r>
              <a:rPr lang="zh-CN" altLang="en-US"/>
              <a:t>一次，召开批判六个所谓的〝走资派〞的大会，五个是大人，习近平还是孩子。六个人戴着铁制的高帽子，帽子太重，压的受不了，习近平只好用两只手托着。</a:t>
            </a:r>
          </a:p>
          <a:p>
            <a:r>
              <a:rPr lang="zh-CN" altLang="en-US"/>
              <a:t>妈妈齐心坐在台下，现场喊着：〝打倒习近平〞，她也被迫举手喊口号。</a:t>
            </a:r>
          </a:p>
          <a:p>
            <a:r>
              <a:rPr lang="zh-CN" altLang="en-US"/>
              <a:t>习近平不甘受欺负，得罪了造反派，所以有什么不好的事都算在他的身上，都认为他是头。对这段跟造反派对抗的经历，习近平时任福建省省长时，曾在接受采访时透露。</a:t>
            </a:r>
          </a:p>
          <a:p>
            <a:r>
              <a:rPr lang="zh-CN" altLang="en-US"/>
              <a:t>造反派对他说，〝你觉得自己的罪行有多重？〞习近平说，〝你给我估计估计，够不够枪毙？〞</a:t>
            </a:r>
          </a:p>
          <a:p>
            <a:r>
              <a:rPr lang="zh-CN" altLang="en-US"/>
              <a:t>造反派说，〝枪毙够100次了。〞习近平说，他当时想，〝100次跟一次没什么区别，都100次了还怕什么？</a:t>
            </a:r>
          </a:p>
          <a:p>
            <a:r>
              <a:rPr lang="zh-CN" altLang="en-US"/>
              <a:t>〝之后，念毛主席语录，天天晚上熬夜〞，习近平说。</a:t>
            </a:r>
          </a:p>
          <a:p>
            <a:r>
              <a:rPr lang="zh-CN" altLang="en-US"/>
              <a:t>母亲违心举报习近平</a:t>
            </a:r>
          </a:p>
          <a:p>
            <a:r>
              <a:rPr lang="zh-CN" altLang="en-US"/>
              <a:t>一天夜里下大雨，趁看守不注意，习近平跳窗户跑回家。齐心吓坏了，问他怎么回来了？</a:t>
            </a:r>
          </a:p>
          <a:p>
            <a:r>
              <a:rPr lang="zh-CN" altLang="en-US"/>
              <a:t>〝妈妈，我饿。〞习近平咚咚嗦嗦地说。想让妈妈给弄点吃的，然后进房间换衣服。</a:t>
            </a:r>
          </a:p>
          <a:p>
            <a:r>
              <a:rPr lang="zh-CN" altLang="en-US"/>
              <a:t>习近平万万没有想到，妈妈不但没有给他做饭吃，反而在他不知情的清况下，冒着大雨向领导报告去了。</a:t>
            </a:r>
          </a:p>
          <a:p>
            <a:r>
              <a:rPr lang="zh-CN" altLang="en-US"/>
              <a:t>习近平知道不是妈妈心狠，而是被迫无奈。如果不去报告，就是包庇现行反革命，妈妈也会被抓走，那样，远平和安安怎么办？他俩还是小孩子啊！</a:t>
            </a:r>
          </a:p>
          <a:p>
            <a:r>
              <a:rPr lang="zh-CN" altLang="en-US"/>
              <a:t>当时饥肠辘辘的习近平〝当着姊姊安安和弟弟远平的面绝望地哭了，又绝望地跑进了雨夜〞。最后，颐和园一个看工地的老头儿收留了他，让习近平在一张连椅上熬过了一夜，第二天，就被抓进〝少管所〞劳动改造。</a:t>
            </a:r>
          </a:p>
          <a:p>
            <a:r>
              <a:rPr lang="zh-CN" altLang="en-US"/>
              <a:t>1969年，习近平有机会下乡当知青，离开北京。习近平回忆说，自己清楚地记得当初那趟由北京发出的列车，〝全部都哭啊，就是我在笑。〞</a:t>
            </a:r>
          </a:p>
          <a:p>
            <a:r>
              <a:rPr lang="zh-CN" altLang="en-US"/>
              <a:t>习近平为何笑？〝我不走才得哭啊，我不走在这儿有命没命我都不知道了。〞习近平回答。</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67</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69</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更多精美</a:t>
            </a:r>
            <a:r>
              <a:rPr lang="en-US" altLang="zh-CN"/>
              <a:t>PPT</a:t>
            </a:r>
            <a:r>
              <a:rPr lang="zh-CN" altLang="en-US"/>
              <a:t>模板下载：</a:t>
            </a:r>
            <a:endParaRPr lang="en-US" altLang="zh-CN"/>
          </a:p>
          <a:p>
            <a:r>
              <a:rPr lang="en-US" altLang="zh-CN"/>
              <a:t>http://so.ooopic.com/sousuo/15770370/</a:t>
            </a:r>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70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Freeform 9"/>
          <p:cNvSpPr/>
          <p:nvPr userDrawn="1"/>
        </p:nvSpPr>
        <p:spPr bwMode="auto">
          <a:xfrm>
            <a:off x="285952" y="249906"/>
            <a:ext cx="797969" cy="651364"/>
          </a:xfrm>
          <a:custGeom>
            <a:avLst/>
            <a:gdLst>
              <a:gd name="T0" fmla="*/ 33 w 711"/>
              <a:gd name="T1" fmla="*/ 450 h 621"/>
              <a:gd name="T2" fmla="*/ 76 w 711"/>
              <a:gd name="T3" fmla="*/ 407 h 621"/>
              <a:gd name="T4" fmla="*/ 406 w 711"/>
              <a:gd name="T5" fmla="*/ 470 h 621"/>
              <a:gd name="T6" fmla="*/ 209 w 711"/>
              <a:gd name="T7" fmla="*/ 271 h 621"/>
              <a:gd name="T8" fmla="*/ 155 w 711"/>
              <a:gd name="T9" fmla="*/ 326 h 621"/>
              <a:gd name="T10" fmla="*/ 72 w 711"/>
              <a:gd name="T11" fmla="*/ 244 h 621"/>
              <a:gd name="T12" fmla="*/ 219 w 711"/>
              <a:gd name="T13" fmla="*/ 94 h 621"/>
              <a:gd name="T14" fmla="*/ 314 w 711"/>
              <a:gd name="T15" fmla="*/ 77 h 621"/>
              <a:gd name="T16" fmla="*/ 356 w 711"/>
              <a:gd name="T17" fmla="*/ 120 h 621"/>
              <a:gd name="T18" fmla="*/ 283 w 711"/>
              <a:gd name="T19" fmla="*/ 196 h 621"/>
              <a:gd name="T20" fmla="*/ 482 w 711"/>
              <a:gd name="T21" fmla="*/ 396 h 621"/>
              <a:gd name="T22" fmla="*/ 324 w 711"/>
              <a:gd name="T23" fmla="*/ 0 h 621"/>
              <a:gd name="T24" fmla="*/ 556 w 711"/>
              <a:gd name="T25" fmla="*/ 470 h 621"/>
              <a:gd name="T26" fmla="*/ 610 w 711"/>
              <a:gd name="T27" fmla="*/ 526 h 621"/>
              <a:gd name="T28" fmla="*/ 539 w 711"/>
              <a:gd name="T29" fmla="*/ 595 h 621"/>
              <a:gd name="T30" fmla="*/ 484 w 711"/>
              <a:gd name="T31" fmla="*/ 543 h 621"/>
              <a:gd name="T32" fmla="*/ 108 w 711"/>
              <a:gd name="T33" fmla="*/ 531 h 621"/>
              <a:gd name="T34" fmla="*/ 84 w 711"/>
              <a:gd name="T35" fmla="*/ 584 h 621"/>
              <a:gd name="T36" fmla="*/ 24 w 711"/>
              <a:gd name="T37" fmla="*/ 573 h 621"/>
              <a:gd name="T38" fmla="*/ 76 w 711"/>
              <a:gd name="T39" fmla="*/ 502 h 621"/>
              <a:gd name="T40" fmla="*/ 33 w 711"/>
              <a:gd name="T41" fmla="*/ 45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1" h="621">
                <a:moveTo>
                  <a:pt x="33" y="450"/>
                </a:moveTo>
                <a:lnTo>
                  <a:pt x="76" y="407"/>
                </a:lnTo>
                <a:cubicBezTo>
                  <a:pt x="166" y="484"/>
                  <a:pt x="271" y="535"/>
                  <a:pt x="406" y="470"/>
                </a:cubicBezTo>
                <a:lnTo>
                  <a:pt x="209" y="271"/>
                </a:lnTo>
                <a:lnTo>
                  <a:pt x="155" y="326"/>
                </a:lnTo>
                <a:lnTo>
                  <a:pt x="72" y="244"/>
                </a:lnTo>
                <a:lnTo>
                  <a:pt x="219" y="94"/>
                </a:lnTo>
                <a:cubicBezTo>
                  <a:pt x="241" y="104"/>
                  <a:pt x="274" y="105"/>
                  <a:pt x="314" y="77"/>
                </a:cubicBezTo>
                <a:lnTo>
                  <a:pt x="356" y="120"/>
                </a:lnTo>
                <a:lnTo>
                  <a:pt x="283" y="196"/>
                </a:lnTo>
                <a:lnTo>
                  <a:pt x="482" y="396"/>
                </a:lnTo>
                <a:cubicBezTo>
                  <a:pt x="556" y="271"/>
                  <a:pt x="495" y="85"/>
                  <a:pt x="324" y="0"/>
                </a:cubicBezTo>
                <a:cubicBezTo>
                  <a:pt x="493" y="8"/>
                  <a:pt x="711" y="202"/>
                  <a:pt x="556" y="470"/>
                </a:cubicBezTo>
                <a:lnTo>
                  <a:pt x="610" y="526"/>
                </a:lnTo>
                <a:lnTo>
                  <a:pt x="539" y="595"/>
                </a:lnTo>
                <a:lnTo>
                  <a:pt x="484" y="543"/>
                </a:lnTo>
                <a:cubicBezTo>
                  <a:pt x="341" y="621"/>
                  <a:pt x="211" y="612"/>
                  <a:pt x="108" y="531"/>
                </a:cubicBezTo>
                <a:cubicBezTo>
                  <a:pt x="114" y="549"/>
                  <a:pt x="102" y="571"/>
                  <a:pt x="84" y="584"/>
                </a:cubicBezTo>
                <a:cubicBezTo>
                  <a:pt x="62" y="598"/>
                  <a:pt x="37" y="593"/>
                  <a:pt x="24" y="573"/>
                </a:cubicBezTo>
                <a:cubicBezTo>
                  <a:pt x="0" y="537"/>
                  <a:pt x="38" y="493"/>
                  <a:pt x="76" y="502"/>
                </a:cubicBezTo>
                <a:cubicBezTo>
                  <a:pt x="61" y="486"/>
                  <a:pt x="47" y="469"/>
                  <a:pt x="33" y="450"/>
                </a:cubicBezTo>
                <a:close/>
              </a:path>
            </a:pathLst>
          </a:custGeom>
          <a:solidFill>
            <a:srgbClr val="C00000"/>
          </a:solidFill>
          <a:ln>
            <a:noFill/>
          </a:ln>
        </p:spPr>
        <p:txBody>
          <a:bodyPr vert="horz" wrap="square" lIns="91440" tIns="45720" rIns="91440" bIns="45720" numCol="1" anchor="t" anchorCtr="0" compatLnSpc="1"/>
          <a:lstStyle/>
          <a:p>
            <a:endParaRPr lang="zh-CN" altLang="en-US"/>
          </a:p>
        </p:txBody>
      </p:sp>
      <p:cxnSp>
        <p:nvCxnSpPr>
          <p:cNvPr id="4" name="直接连接符 3"/>
          <p:cNvCxnSpPr/>
          <p:nvPr userDrawn="1"/>
        </p:nvCxnSpPr>
        <p:spPr>
          <a:xfrm flipV="1">
            <a:off x="0" y="1080000"/>
            <a:ext cx="12193201" cy="1451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home">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6632"/>
          <a:stretch>
            <a:fillRect/>
          </a:stretch>
        </p:blipFill>
        <p:spPr>
          <a:xfrm>
            <a:off x="-1" y="4136571"/>
            <a:ext cx="12192233" cy="2721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2017/11/15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3.xml"/><Relationship Id="rId7"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9.jpe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0.jpe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7.png"/><Relationship Id="rId7"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9.xml"/><Relationship Id="rId7" Type="http://schemas.openxmlformats.org/officeDocument/2006/relationships/notesSlide" Target="../notesSlides/notesSlide3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3.xml"/><Relationship Id="rId5" Type="http://schemas.openxmlformats.org/officeDocument/2006/relationships/tags" Target="../tags/tag11.xml"/><Relationship Id="rId4" Type="http://schemas.openxmlformats.org/officeDocument/2006/relationships/tags" Target="../tags/tag10.xml"/><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5.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2.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slideLayout" Target="../slideLayouts/slideLayout3.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2" Type="http://schemas.openxmlformats.org/officeDocument/2006/relationships/tags" Target="../tags/tag13.xml"/><Relationship Id="rId16" Type="http://schemas.microsoft.com/office/2007/relationships/hdphoto" Target="../media/hdphoto2.wdp"/><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7.png"/><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80_党建_红旗颂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3627700" y="-800100"/>
            <a:ext cx="609600" cy="609600"/>
          </a:xfrm>
          <a:prstGeom prst="rect">
            <a:avLst/>
          </a:prstGeom>
        </p:spPr>
      </p:pic>
      <p:sp>
        <p:nvSpPr>
          <p:cNvPr id="2" name="D"/>
          <p:cNvSpPr/>
          <p:nvPr/>
        </p:nvSpPr>
        <p:spPr>
          <a:xfrm>
            <a:off x="12628028" y="7141028"/>
            <a:ext cx="130629" cy="13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8666" y="5128966"/>
            <a:ext cx="1152244" cy="664522"/>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840" y="5105510"/>
            <a:ext cx="1066892" cy="682811"/>
          </a:xfrm>
          <a:prstGeom prst="rect">
            <a:avLst/>
          </a:prstGeom>
        </p:spPr>
      </p:pic>
      <p:grpSp>
        <p:nvGrpSpPr>
          <p:cNvPr id="10" name="组合 9"/>
          <p:cNvGrpSpPr/>
          <p:nvPr/>
        </p:nvGrpSpPr>
        <p:grpSpPr>
          <a:xfrm>
            <a:off x="5110131" y="26308"/>
            <a:ext cx="1800000" cy="1800000"/>
            <a:chOff x="3851921" y="107991"/>
            <a:chExt cx="1792566" cy="1792567"/>
          </a:xfrm>
        </p:grpSpPr>
        <p:sp>
          <p:nvSpPr>
            <p:cNvPr id="1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任意多边形 12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圆角 9"/>
          <p:cNvSpPr/>
          <p:nvPr/>
        </p:nvSpPr>
        <p:spPr>
          <a:xfrm>
            <a:off x="3511195" y="3307332"/>
            <a:ext cx="5040000" cy="576000"/>
          </a:xfrm>
          <a:prstGeom prst="roundRect">
            <a:avLst>
              <a:gd name="adj" fmla="val 5000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n w="3175">
                  <a:noFill/>
                </a:ln>
                <a:solidFill>
                  <a:srgbClr val="C00000"/>
                </a:solidFill>
                <a:latin typeface="微软雅黑" panose="020B0503020204020204" pitchFamily="34" charset="-122"/>
                <a:ea typeface="微软雅黑" panose="020B0503020204020204" pitchFamily="34" charset="-122"/>
                <a:cs typeface="方正苏新诗柳楷简体-yolan" panose="02000000000000000000" pitchFamily="2" charset="-122"/>
              </a:rPr>
              <a:t>——《习近平的七年知青岁月》</a:t>
            </a:r>
          </a:p>
        </p:txBody>
      </p:sp>
      <p:sp>
        <p:nvSpPr>
          <p:cNvPr id="15" name="党"/>
          <p:cNvSpPr txBox="1"/>
          <p:nvPr/>
        </p:nvSpPr>
        <p:spPr>
          <a:xfrm>
            <a:off x="1024255" y="1992630"/>
            <a:ext cx="10145395" cy="970915"/>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zh-CN" altLang="en-US" sz="52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聆听伟人故事</a:t>
            </a:r>
            <a:r>
              <a:rPr lang="zh-CN" altLang="en-US" sz="5200" b="1" dirty="0">
                <a:ln w="3175">
                  <a:noFill/>
                </a:ln>
                <a:solidFill>
                  <a:srgbClr val="C00000"/>
                </a:solidFill>
                <a:latin typeface="黑体" panose="02010600030101010101" charset="-122"/>
                <a:ea typeface="黑体" panose="02010600030101010101" charset="-122"/>
                <a:cs typeface="八大山人 V2007" panose="02000600000000000000" pitchFamily="2" charset="-122"/>
              </a:rPr>
              <a:t>，</a:t>
            </a:r>
            <a:r>
              <a:rPr lang="zh-CN" altLang="en-US" sz="52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解析大国辉煌之路</a:t>
            </a:r>
          </a:p>
        </p:txBody>
      </p:sp>
      <p:sp>
        <p:nvSpPr>
          <p:cNvPr id="19" name="矩形 18"/>
          <p:cNvSpPr/>
          <p:nvPr/>
        </p:nvSpPr>
        <p:spPr>
          <a:xfrm>
            <a:off x="600" y="-12876"/>
            <a:ext cx="12192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00" y="6814709"/>
            <a:ext cx="12192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723005" y="4090670"/>
            <a:ext cx="4827905" cy="1015663"/>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lang="zh-CN" altLang="en-US" sz="2000" b="1" dirty="0">
                <a:solidFill>
                  <a:srgbClr val="7C4939"/>
                </a:solidFill>
                <a:latin typeface="微软雅黑" panose="020B0503020204020204" pitchFamily="34" charset="-122"/>
                <a:ea typeface="微软雅黑" panose="020B0503020204020204" pitchFamily="34" charset="-122"/>
              </a:rPr>
              <a:t>主讲人：</a:t>
            </a:r>
            <a:r>
              <a:rPr lang="en-US" sz="2000" b="1" dirty="0">
                <a:solidFill>
                  <a:srgbClr val="7C4939"/>
                </a:solidFill>
                <a:latin typeface="微软雅黑" panose="020B0503020204020204" pitchFamily="34" charset="-122"/>
                <a:ea typeface="微软雅黑" panose="020B0503020204020204" pitchFamily="34" charset="-122"/>
              </a:rPr>
              <a:t>    </a:t>
            </a:r>
            <a:r>
              <a:rPr lang="en-US" altLang="zh-CN" sz="2000" b="1" dirty="0">
                <a:solidFill>
                  <a:srgbClr val="7C4939"/>
                </a:solidFill>
                <a:latin typeface="微软雅黑" panose="020B0503020204020204" pitchFamily="34" charset="-122"/>
                <a:ea typeface="微软雅黑" panose="020B0503020204020204" pitchFamily="34" charset="-122"/>
              </a:rPr>
              <a:t>XXX</a:t>
            </a:r>
            <a:endParaRPr lang="zh-CN" altLang="en-US" sz="2000" b="1" dirty="0">
              <a:solidFill>
                <a:srgbClr val="7C4939"/>
              </a:solidFill>
              <a:latin typeface="微软雅黑" panose="020B0503020204020204" pitchFamily="34" charset="-122"/>
              <a:ea typeface="微软雅黑" panose="020B0503020204020204" pitchFamily="34" charset="-122"/>
            </a:endParaRPr>
          </a:p>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endParaRPr lang="zh-CN" altLang="en-US" sz="2000" b="1" dirty="0">
              <a:solidFill>
                <a:srgbClr val="7C493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250"/>
                                        <p:tgtEl>
                                          <p:spTgt spid="2"/>
                                        </p:tgtEl>
                                      </p:cBhvr>
                                    </p:animEffect>
                                  </p:childTnLst>
                                </p:cTn>
                              </p:par>
                              <p:par>
                                <p:cTn id="11" presetID="53" presetClass="entr" presetSubtype="16"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750" fill="hold"/>
                                        <p:tgtEl>
                                          <p:spTgt spid="7"/>
                                        </p:tgtEl>
                                        <p:attrNameLst>
                                          <p:attrName>ppt_w</p:attrName>
                                        </p:attrNameLst>
                                      </p:cBhvr>
                                      <p:tavLst>
                                        <p:tav tm="0">
                                          <p:val>
                                            <p:fltVal val="0"/>
                                          </p:val>
                                        </p:tav>
                                        <p:tav tm="100000">
                                          <p:val>
                                            <p:strVal val="#ppt_w"/>
                                          </p:val>
                                        </p:tav>
                                      </p:tavLst>
                                    </p:anim>
                                    <p:anim calcmode="lin" valueType="num">
                                      <p:cBhvr>
                                        <p:cTn id="14" dur="750" fill="hold"/>
                                        <p:tgtEl>
                                          <p:spTgt spid="7"/>
                                        </p:tgtEl>
                                        <p:attrNameLst>
                                          <p:attrName>ppt_h</p:attrName>
                                        </p:attrNameLst>
                                      </p:cBhvr>
                                      <p:tavLst>
                                        <p:tav tm="0">
                                          <p:val>
                                            <p:fltVal val="0"/>
                                          </p:val>
                                        </p:tav>
                                        <p:tav tm="100000">
                                          <p:val>
                                            <p:strVal val="#ppt_h"/>
                                          </p:val>
                                        </p:tav>
                                      </p:tavLst>
                                    </p:anim>
                                    <p:animEffect transition="in" filter="fade">
                                      <p:cBhvr>
                                        <p:cTn id="15" dur="750"/>
                                        <p:tgtEl>
                                          <p:spTgt spid="7"/>
                                        </p:tgtEl>
                                      </p:cBhvr>
                                    </p:animEffect>
                                  </p:childTnLst>
                                </p:cTn>
                              </p:par>
                              <p:par>
                                <p:cTn id="16" presetID="42" presetClass="path" presetSubtype="0" accel="50000" decel="50000" fill="hold" nodeType="withEffect">
                                  <p:stCondLst>
                                    <p:cond delay="1000"/>
                                  </p:stCondLst>
                                  <p:childTnLst>
                                    <p:animMotion origin="layout" path="M 3.54167E-6 3.7037E-6 L 0.1552 -0.10741 " pathEditMode="relative" rAng="0" ptsTypes="AA">
                                      <p:cBhvr>
                                        <p:cTn id="17" dur="1000" spd="-100000" fill="hold"/>
                                        <p:tgtEl>
                                          <p:spTgt spid="7"/>
                                        </p:tgtEl>
                                        <p:attrNameLst>
                                          <p:attrName>ppt_x</p:attrName>
                                          <p:attrName>ppt_y</p:attrName>
                                        </p:attrNameLst>
                                      </p:cBhvr>
                                      <p:rCtr x="7760" y="-5370"/>
                                    </p:animMotion>
                                  </p:childTnLst>
                                </p:cTn>
                              </p:par>
                              <p:par>
                                <p:cTn id="18" presetID="53" presetClass="entr" presetSubtype="16" fill="hold" nodeType="with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par>
                                <p:cTn id="23" presetID="42" presetClass="path" presetSubtype="0" accel="50000" decel="50000" fill="hold" nodeType="withEffect">
                                  <p:stCondLst>
                                    <p:cond delay="1000"/>
                                  </p:stCondLst>
                                  <p:childTnLst>
                                    <p:animMotion origin="layout" path="M -4.79167E-6 -2.96296E-6 L 0.12995 -2.96296E-6 " pathEditMode="relative" rAng="0" ptsTypes="AA">
                                      <p:cBhvr>
                                        <p:cTn id="24" dur="1000" spd="-100000" fill="hold"/>
                                        <p:tgtEl>
                                          <p:spTgt spid="9"/>
                                        </p:tgtEl>
                                        <p:attrNameLst>
                                          <p:attrName>ppt_x</p:attrName>
                                          <p:attrName>ppt_y</p:attrName>
                                        </p:attrNameLst>
                                      </p:cBhvr>
                                      <p:rCtr x="6497" y="0"/>
                                    </p:animMotion>
                                  </p:childTnLst>
                                </p:cTn>
                              </p:par>
                              <p:par>
                                <p:cTn id="25" presetID="53" presetClass="entr" presetSubtype="16" fill="hold" nodeType="withEffect">
                                  <p:stCondLst>
                                    <p:cond delay="125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26" presetClass="emph" presetSubtype="0" fill="hold" nodeType="withEffect">
                                  <p:stCondLst>
                                    <p:cond delay="175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par>
                                <p:cTn id="33" presetID="16" presetClass="entr" presetSubtype="21" fill="hold" grpId="0" nodeType="withEffect">
                                  <p:stCondLst>
                                    <p:cond delay="300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750"/>
                                        <p:tgtEl>
                                          <p:spTgt spid="1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par>
                                <p:cTn id="42" presetID="42" presetClass="entr" presetSubtype="0" fill="hold" grpId="0" nodeType="withEffect">
                                  <p:stCondLst>
                                    <p:cond delay="150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750"/>
                                        <p:tgtEl>
                                          <p:spTgt spid="3"/>
                                        </p:tgtEl>
                                      </p:cBhvr>
                                    </p:animEffect>
                                    <p:anim calcmode="lin" valueType="num">
                                      <p:cBhvr>
                                        <p:cTn id="45" dur="750" fill="hold"/>
                                        <p:tgtEl>
                                          <p:spTgt spid="3"/>
                                        </p:tgtEl>
                                        <p:attrNameLst>
                                          <p:attrName>ppt_x</p:attrName>
                                        </p:attrNameLst>
                                      </p:cBhvr>
                                      <p:tavLst>
                                        <p:tav tm="0">
                                          <p:val>
                                            <p:strVal val="#ppt_x"/>
                                          </p:val>
                                        </p:tav>
                                        <p:tav tm="100000">
                                          <p:val>
                                            <p:strVal val="#ppt_x"/>
                                          </p:val>
                                        </p:tav>
                                      </p:tavLst>
                                    </p:anim>
                                    <p:anim calcmode="lin" valueType="num">
                                      <p:cBhvr>
                                        <p:cTn id="46"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28">
                <p:cTn id="47" repeatCount="indefinite" fill="hold" display="0">
                  <p:stCondLst>
                    <p:cond delay="indefinite"/>
                  </p:stCondLst>
                  <p:endCondLst>
                    <p:cond evt="onStopAudio" delay="0">
                      <p:tgtEl>
                        <p:sldTgt/>
                      </p:tgtEl>
                    </p:cond>
                  </p:endCondLst>
                </p:cTn>
                <p:tgtEl>
                  <p:spTgt spid="8"/>
                </p:tgtEl>
              </p:cMediaNode>
            </p:audio>
          </p:childTnLst>
        </p:cTn>
      </p:par>
    </p:tnLst>
    <p:bldLst>
      <p:bldP spid="2" grpId="0" bldLvl="0" animBg="1"/>
      <p:bldP spid="13" grpId="0" bldLvl="0" animBg="1"/>
      <p:bldP spid="19" grpId="0" bldLvl="0" animBg="1"/>
      <p:bldP spid="20"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24230" y="1123901"/>
            <a:ext cx="6424930" cy="5577937"/>
          </a:xfrm>
          <a:prstGeom prst="rect">
            <a:avLst/>
          </a:prstGeom>
        </p:spPr>
        <p:txBody>
          <a:bodyPr wrap="square">
            <a:spAutoFit/>
          </a:bodyPr>
          <a:lstStyle/>
          <a:p>
            <a:pPr algn="just">
              <a:lnSpc>
                <a:spcPct val="150000"/>
              </a:lnSpc>
              <a:defRPr/>
            </a:pPr>
            <a:r>
              <a:rPr lang="en-US" sz="2000" dirty="0">
                <a:solidFill>
                  <a:srgbClr val="7C4939"/>
                </a:solidFill>
                <a:latin typeface="微软雅黑" panose="020B0503020204020204" pitchFamily="34" charset="-122"/>
                <a:ea typeface="微软雅黑" panose="020B0503020204020204" pitchFamily="34" charset="-122"/>
              </a:rPr>
              <a:t>       </a:t>
            </a:r>
            <a:r>
              <a:rPr sz="2000" dirty="0" err="1">
                <a:solidFill>
                  <a:srgbClr val="7C4939"/>
                </a:solidFill>
                <a:latin typeface="微软雅黑" panose="020B0503020204020204" pitchFamily="34" charset="-122"/>
                <a:ea typeface="微软雅黑" panose="020B0503020204020204" pitchFamily="34" charset="-122"/>
              </a:rPr>
              <a:t>梁家河七年知青岁月，无疑是他人生经历中十分重要的起点</a:t>
            </a:r>
            <a:r>
              <a:rPr sz="2000" dirty="0">
                <a:solidFill>
                  <a:srgbClr val="7C4939"/>
                </a:solidFill>
                <a:latin typeface="微软雅黑" panose="020B0503020204020204" pitchFamily="34" charset="-122"/>
                <a:ea typeface="微软雅黑" panose="020B0503020204020204" pitchFamily="34" charset="-122"/>
              </a:rPr>
              <a:t>。</a:t>
            </a:r>
            <a:r>
              <a:rPr lang="zh-CN" altLang="en-US" sz="2000" dirty="0">
                <a:solidFill>
                  <a:srgbClr val="7C4939"/>
                </a:solidFill>
                <a:latin typeface="微软雅黑" panose="020B0503020204020204" pitchFamily="34" charset="-122"/>
                <a:ea typeface="微软雅黑" panose="020B0503020204020204" pitchFamily="34" charset="-122"/>
              </a:rPr>
              <a:t>还原那段历史，再现习近平总书记知青时期的艰苦生活和成长历程，有助于我们党的领导干部更加全面、历史地了解总书记的过去和现在，更加全面、历史地理解习近平新时代中国特色社会主义思想，更加全面、深入地学习贯彻党的十九大精神，从而更加紧密地团结在以习近平同志为核心的党中央周围，不忘初心，牢记使命，为决胜全面建成小康社会、夺取新时代中国特色社会主义伟大胜利、实现中华民族伟大复兴的中国梦、实现人民对美好生活的向往继续奋斗。</a:t>
            </a:r>
            <a:endParaRPr lang="en-US" altLang="zh-CN" sz="2000" dirty="0">
              <a:solidFill>
                <a:srgbClr val="7C4939"/>
              </a:solidFill>
              <a:latin typeface="微软雅黑" panose="020B0503020204020204" pitchFamily="34" charset="-122"/>
              <a:ea typeface="微软雅黑" panose="020B0503020204020204" pitchFamily="34" charset="-122"/>
            </a:endParaRPr>
          </a:p>
          <a:p>
            <a:pPr algn="just">
              <a:lnSpc>
                <a:spcPct val="150000"/>
              </a:lnSpc>
              <a:defRPr/>
            </a:pPr>
            <a:r>
              <a:rPr sz="2000" dirty="0">
                <a:solidFill>
                  <a:srgbClr val="7C4939"/>
                </a:solidFill>
                <a:latin typeface="微软雅黑" panose="020B0503020204020204" pitchFamily="34" charset="-122"/>
                <a:ea typeface="微软雅黑" panose="020B0503020204020204" pitchFamily="34" charset="-122"/>
              </a:rPr>
              <a:t>       </a:t>
            </a:r>
            <a:r>
              <a:rPr sz="2000" dirty="0" err="1">
                <a:solidFill>
                  <a:srgbClr val="7C4939"/>
                </a:solidFill>
                <a:latin typeface="微软雅黑" panose="020B0503020204020204" pitchFamily="34" charset="-122"/>
                <a:ea typeface="微软雅黑" panose="020B0503020204020204" pitchFamily="34" charset="-122"/>
              </a:rPr>
              <a:t>基于这样的初衷，今天和大家一起聊聊《习近平的七年知青岁月》的故事</a:t>
            </a:r>
            <a:r>
              <a:rPr sz="2000" dirty="0">
                <a:solidFill>
                  <a:srgbClr val="7C4939"/>
                </a:solidFill>
                <a:latin typeface="微软雅黑" panose="020B0503020204020204" pitchFamily="34" charset="-122"/>
                <a:ea typeface="微软雅黑" panose="020B0503020204020204" pitchFamily="34" charset="-122"/>
              </a:rPr>
              <a:t>。</a:t>
            </a:r>
          </a:p>
        </p:txBody>
      </p:sp>
      <p:sp>
        <p:nvSpPr>
          <p:cNvPr id="7" name="Freeform 5"/>
          <p:cNvSpPr/>
          <p:nvPr/>
        </p:nvSpPr>
        <p:spPr bwMode="auto">
          <a:xfrm>
            <a:off x="1171575" y="2647950"/>
            <a:ext cx="1047750" cy="103060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91440" tIns="45720" rIns="91440" bIns="45720" numCol="1" anchor="t" anchorCtr="0" compatLnSpc="1"/>
          <a:lstStyle/>
          <a:p>
            <a:endParaRPr lang="zh-CN" altLang="en-US">
              <a:solidFill>
                <a:schemeClr val="tx1"/>
              </a:solidFill>
            </a:endParaRPr>
          </a:p>
        </p:txBody>
      </p:sp>
      <p:sp>
        <p:nvSpPr>
          <p:cNvPr id="8" name="矩形 7"/>
          <p:cNvSpPr/>
          <p:nvPr/>
        </p:nvSpPr>
        <p:spPr>
          <a:xfrm>
            <a:off x="770255" y="3912870"/>
            <a:ext cx="2011680" cy="460375"/>
          </a:xfrm>
          <a:prstGeom prst="rect">
            <a:avLst/>
          </a:prstGeom>
        </p:spPr>
        <p:txBody>
          <a:bodyPr wrap="none">
            <a:spAutoFit/>
          </a:bodyPr>
          <a:lstStyle/>
          <a:p>
            <a:pPr>
              <a:defRPr/>
            </a:pPr>
            <a:r>
              <a:rPr lang="zh-CN" altLang="en-US" sz="2400" b="1" dirty="0">
                <a:solidFill>
                  <a:srgbClr val="FFFAF0"/>
                </a:solidFill>
                <a:latin typeface="微软雅黑" panose="020B0503020204020204" pitchFamily="34" charset="-122"/>
                <a:ea typeface="微软雅黑" panose="020B0503020204020204" pitchFamily="34" charset="-122"/>
              </a:rPr>
              <a:t>习近平总书记</a:t>
            </a:r>
          </a:p>
        </p:txBody>
      </p:sp>
      <p:sp>
        <p:nvSpPr>
          <p:cNvPr id="15" name="矩形: 圆角 14"/>
          <p:cNvSpPr/>
          <p:nvPr/>
        </p:nvSpPr>
        <p:spPr>
          <a:xfrm>
            <a:off x="11840210" y="1947545"/>
            <a:ext cx="352425" cy="413448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timg7"/>
          <p:cNvPicPr>
            <a:picLocks noChangeAspect="1"/>
          </p:cNvPicPr>
          <p:nvPr/>
        </p:nvPicPr>
        <p:blipFill>
          <a:blip r:embed="rId3"/>
          <a:stretch>
            <a:fillRect/>
          </a:stretch>
        </p:blipFill>
        <p:spPr>
          <a:xfrm>
            <a:off x="335915" y="1416050"/>
            <a:ext cx="4672965" cy="478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25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72625" y="3912870"/>
            <a:ext cx="2011680" cy="460375"/>
          </a:xfrm>
          <a:prstGeom prst="rect">
            <a:avLst/>
          </a:prstGeom>
        </p:spPr>
        <p:txBody>
          <a:bodyPr wrap="none">
            <a:spAutoFit/>
          </a:bodyPr>
          <a:lstStyle/>
          <a:p>
            <a:pPr>
              <a:defRPr/>
            </a:pPr>
            <a:r>
              <a:rPr lang="zh-CN" altLang="en-US" sz="2400" b="1" dirty="0">
                <a:solidFill>
                  <a:srgbClr val="FFFAF0"/>
                </a:solidFill>
                <a:latin typeface="微软雅黑" panose="020B0503020204020204" pitchFamily="34" charset="-122"/>
                <a:ea typeface="微软雅黑" panose="020B0503020204020204" pitchFamily="34" charset="-122"/>
              </a:rPr>
              <a:t>习近平总书记</a:t>
            </a:r>
          </a:p>
        </p:txBody>
      </p:sp>
      <p:sp>
        <p:nvSpPr>
          <p:cNvPr id="2" name="党"/>
          <p:cNvSpPr txBox="1"/>
          <p:nvPr/>
        </p:nvSpPr>
        <p:spPr>
          <a:xfrm>
            <a:off x="1890395" y="2425700"/>
            <a:ext cx="9592310" cy="768350"/>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en-US" altLang="zh-CN" sz="3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        </a:t>
            </a:r>
            <a:r>
              <a:rPr lang="zh-CN" altLang="en-US" sz="40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习近平</a:t>
            </a:r>
            <a:r>
              <a:rPr lang="zh-CN" altLang="zh-CN" sz="40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七年知青岁月艰辛奋斗历程</a:t>
            </a:r>
          </a:p>
        </p:txBody>
      </p:sp>
      <p:grpSp>
        <p:nvGrpSpPr>
          <p:cNvPr id="4" name="组合 25"/>
          <p:cNvGrpSpPr/>
          <p:nvPr/>
        </p:nvGrpSpPr>
        <p:grpSpPr>
          <a:xfrm>
            <a:off x="721995" y="1454150"/>
            <a:ext cx="2384425" cy="669925"/>
            <a:chOff x="0" y="0"/>
            <a:chExt cx="2384408" cy="811393"/>
          </a:xfrm>
        </p:grpSpPr>
        <p:pic>
          <p:nvPicPr>
            <p:cNvPr id="35848" name="五边形 27"/>
            <p:cNvPicPr/>
            <p:nvPr/>
          </p:nvPicPr>
          <p:blipFill>
            <a:blip r:embed="rId3"/>
            <a:stretch>
              <a:fillRect/>
            </a:stretch>
          </p:blipFill>
          <p:spPr>
            <a:xfrm>
              <a:off x="-24130" y="-12305"/>
              <a:ext cx="2438383" cy="1698157"/>
            </a:xfrm>
            <a:prstGeom prst="rect">
              <a:avLst/>
            </a:prstGeom>
            <a:noFill/>
            <a:ln w="9525">
              <a:noFill/>
            </a:ln>
          </p:spPr>
        </p:pic>
        <p:sp>
          <p:nvSpPr>
            <p:cNvPr id="35849" name="TextBox 28">
              <a:hlinkClick r:id="" action="ppaction://hlinkshowjump?jump=nextslide"/>
            </p:cNvPr>
            <p:cNvSpPr txBox="1"/>
            <p:nvPr/>
          </p:nvSpPr>
          <p:spPr>
            <a:xfrm>
              <a:off x="543319" y="0"/>
              <a:ext cx="1245854" cy="782061"/>
            </a:xfrm>
            <a:prstGeom prst="rect">
              <a:avLst/>
            </a:prstGeom>
            <a:noFill/>
            <a:ln w="9525">
              <a:noFill/>
            </a:ln>
          </p:spPr>
          <p:txBody>
            <a:bodyPr wrap="none" anchor="t">
              <a:spAutoFit/>
            </a:bodyPr>
            <a:lstStyle/>
            <a:p>
              <a:pPr algn="dist"/>
              <a:r>
                <a:rPr lang="zh-CN" altLang="en-US" sz="3600" b="1" dirty="0">
                  <a:solidFill>
                    <a:srgbClr val="FFFF00"/>
                  </a:solidFill>
                  <a:latin typeface="微软雅黑" panose="020B0503020204020204" pitchFamily="34" charset="-122"/>
                  <a:ea typeface="微软雅黑" panose="020B0503020204020204" pitchFamily="34" charset="-122"/>
                </a:rPr>
                <a:t>目 录</a:t>
              </a:r>
            </a:p>
          </p:txBody>
        </p:sp>
      </p:grpSp>
      <p:sp>
        <p:nvSpPr>
          <p:cNvPr id="35852" name="矩形 31"/>
          <p:cNvSpPr/>
          <p:nvPr/>
        </p:nvSpPr>
        <p:spPr>
          <a:xfrm>
            <a:off x="2042795" y="2567940"/>
            <a:ext cx="718185" cy="626110"/>
          </a:xfrm>
          <a:prstGeom prst="rect">
            <a:avLst/>
          </a:prstGeom>
          <a:solidFill>
            <a:srgbClr val="C00000"/>
          </a:solidFill>
          <a:ln w="9525">
            <a:noFill/>
          </a:ln>
        </p:spPr>
        <p:txBody>
          <a:bodyPr anchor="ctr"/>
          <a:lstStyle/>
          <a:p>
            <a:pPr algn="ctr"/>
            <a:r>
              <a:rPr lang="en-US" altLang="zh-CN" b="1">
                <a:solidFill>
                  <a:srgbClr val="FFFFFF"/>
                </a:solidFill>
                <a:latin typeface="微软雅黑" panose="020B0503020204020204" pitchFamily="34" charset="-122"/>
                <a:ea typeface="微软雅黑" panose="020B0503020204020204" pitchFamily="34" charset="-122"/>
              </a:rPr>
              <a:t>1</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9" name="党"/>
          <p:cNvSpPr txBox="1"/>
          <p:nvPr/>
        </p:nvSpPr>
        <p:spPr>
          <a:xfrm>
            <a:off x="2042795" y="4634865"/>
            <a:ext cx="9541510" cy="768350"/>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en-US" altLang="zh-CN" sz="3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       </a:t>
            </a:r>
            <a:r>
              <a:rPr lang="zh-CN" altLang="en-US" sz="4000" b="1" dirty="0">
                <a:solidFill>
                  <a:srgbClr val="C00000"/>
                </a:solidFill>
                <a:latin typeface="微软雅黑" panose="020B0503020204020204" pitchFamily="34" charset="-122"/>
                <a:ea typeface="微软雅黑" panose="020B0503020204020204" pitchFamily="34" charset="-122"/>
                <a:sym typeface="+mn-ea"/>
              </a:rPr>
              <a:t>我们新时代领导干部该怎样贯彻学习</a:t>
            </a:r>
            <a:endParaRPr lang="zh-CN" altLang="en-US" sz="40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sym typeface="+mn-ea"/>
            </a:endParaRPr>
          </a:p>
        </p:txBody>
      </p:sp>
      <p:sp>
        <p:nvSpPr>
          <p:cNvPr id="10" name="党"/>
          <p:cNvSpPr txBox="1"/>
          <p:nvPr/>
        </p:nvSpPr>
        <p:spPr>
          <a:xfrm>
            <a:off x="2041525" y="3501390"/>
            <a:ext cx="9290685" cy="768350"/>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en-US" altLang="zh-CN" sz="3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       </a:t>
            </a:r>
            <a:r>
              <a:rPr lang="zh-CN" altLang="en-US" sz="40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七年</a:t>
            </a:r>
            <a:r>
              <a:rPr lang="zh-CN" altLang="en-US" sz="4000" b="1" dirty="0">
                <a:solidFill>
                  <a:srgbClr val="C00000"/>
                </a:solidFill>
                <a:latin typeface="微软雅黑" panose="020B0503020204020204" pitchFamily="34" charset="-122"/>
                <a:ea typeface="微软雅黑" panose="020B0503020204020204" pitchFamily="34" charset="-122"/>
                <a:sym typeface="+mn-ea"/>
              </a:rPr>
              <a:t>知青岁月回馈给习近平的成果</a:t>
            </a:r>
            <a:endParaRPr lang="zh-CN" altLang="en-US" sz="40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endParaRPr>
          </a:p>
        </p:txBody>
      </p:sp>
      <p:sp>
        <p:nvSpPr>
          <p:cNvPr id="11" name="矩形 31"/>
          <p:cNvSpPr/>
          <p:nvPr/>
        </p:nvSpPr>
        <p:spPr>
          <a:xfrm>
            <a:off x="2042795" y="4716145"/>
            <a:ext cx="730885" cy="687070"/>
          </a:xfrm>
          <a:prstGeom prst="rect">
            <a:avLst/>
          </a:prstGeom>
          <a:solidFill>
            <a:srgbClr val="C00000"/>
          </a:solidFill>
          <a:ln w="9525">
            <a:noFill/>
          </a:ln>
        </p:spPr>
        <p:txBody>
          <a:bodyPr anchor="ctr"/>
          <a:lstStyle/>
          <a:p>
            <a:pPr algn="ctr"/>
            <a:r>
              <a:rPr lang="en-US" altLang="zh-CN" b="1">
                <a:solidFill>
                  <a:srgbClr val="FFFFFF"/>
                </a:solidFill>
                <a:latin typeface="微软雅黑" panose="020B0503020204020204" pitchFamily="34" charset="-122"/>
                <a:ea typeface="微软雅黑" panose="020B0503020204020204" pitchFamily="34" charset="-122"/>
              </a:rPr>
              <a:t>3</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2" name="矩形 31"/>
          <p:cNvSpPr/>
          <p:nvPr/>
        </p:nvSpPr>
        <p:spPr>
          <a:xfrm>
            <a:off x="2042160" y="3643630"/>
            <a:ext cx="718185" cy="626110"/>
          </a:xfrm>
          <a:prstGeom prst="rect">
            <a:avLst/>
          </a:prstGeom>
          <a:solidFill>
            <a:srgbClr val="C00000"/>
          </a:solidFill>
          <a:ln w="9525">
            <a:noFill/>
          </a:ln>
        </p:spPr>
        <p:txBody>
          <a:bodyPr anchor="ctr"/>
          <a:lstStyle/>
          <a:p>
            <a:pPr algn="ctr"/>
            <a:r>
              <a:rPr lang="en-US" altLang="zh-CN" b="1">
                <a:solidFill>
                  <a:srgbClr val="FFFFFF"/>
                </a:solidFill>
                <a:latin typeface="微软雅黑" panose="020B0503020204020204" pitchFamily="34" charset="-122"/>
                <a:ea typeface="微软雅黑" panose="020B0503020204020204" pitchFamily="34" charset="-122"/>
              </a:rPr>
              <a:t>2</a:t>
            </a:r>
            <a:endParaRPr lang="zh-CN" altLang="en-US"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2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72625" y="3912870"/>
            <a:ext cx="2011680" cy="460375"/>
          </a:xfrm>
          <a:prstGeom prst="rect">
            <a:avLst/>
          </a:prstGeom>
        </p:spPr>
        <p:txBody>
          <a:bodyPr wrap="none">
            <a:spAutoFit/>
          </a:bodyPr>
          <a:lstStyle/>
          <a:p>
            <a:pPr>
              <a:defRPr/>
            </a:pPr>
            <a:r>
              <a:rPr lang="zh-CN" altLang="en-US" sz="2400" b="1" dirty="0">
                <a:solidFill>
                  <a:srgbClr val="FFFAF0"/>
                </a:solidFill>
                <a:latin typeface="微软雅黑" panose="020B0503020204020204" pitchFamily="34" charset="-122"/>
                <a:ea typeface="微软雅黑" panose="020B0503020204020204" pitchFamily="34" charset="-122"/>
              </a:rPr>
              <a:t>习近平总书记</a:t>
            </a:r>
          </a:p>
        </p:txBody>
      </p:sp>
      <p:sp>
        <p:nvSpPr>
          <p:cNvPr id="2" name="党"/>
          <p:cNvSpPr txBox="1"/>
          <p:nvPr/>
        </p:nvSpPr>
        <p:spPr>
          <a:xfrm>
            <a:off x="774065" y="2976880"/>
            <a:ext cx="10644505" cy="903605"/>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en-US" altLang="zh-CN" sz="3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        </a:t>
            </a:r>
            <a:r>
              <a:rPr lang="zh-CN" altLang="en-US" sz="48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习近平</a:t>
            </a:r>
            <a:r>
              <a:rPr lang="zh-CN" altLang="zh-CN" sz="48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七年知青岁月艰辛奋斗历程</a:t>
            </a:r>
          </a:p>
        </p:txBody>
      </p:sp>
      <p:sp>
        <p:nvSpPr>
          <p:cNvPr id="35852" name="矩形 31"/>
          <p:cNvSpPr/>
          <p:nvPr/>
        </p:nvSpPr>
        <p:spPr>
          <a:xfrm>
            <a:off x="949325" y="3115945"/>
            <a:ext cx="718185" cy="626110"/>
          </a:xfrm>
          <a:prstGeom prst="rect">
            <a:avLst/>
          </a:prstGeom>
          <a:solidFill>
            <a:srgbClr val="C00000"/>
          </a:solidFill>
          <a:ln w="9525">
            <a:noFill/>
          </a:ln>
        </p:spPr>
        <p:txBody>
          <a:bodyPr anchor="ctr"/>
          <a:lstStyle/>
          <a:p>
            <a:pPr algn="ctr"/>
            <a:r>
              <a:rPr lang="en-US" altLang="zh-CN" sz="3200" b="1">
                <a:solidFill>
                  <a:srgbClr val="FFFFFF"/>
                </a:solidFill>
                <a:latin typeface="微软雅黑" panose="020B0503020204020204" pitchFamily="34" charset="-122"/>
                <a:ea typeface="微软雅黑" panose="020B0503020204020204" pitchFamily="34" charset="-122"/>
              </a:rPr>
              <a:t>1</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250">
        <p:blinds/>
      </p:transition>
    </mc:Choice>
    <mc:Fallback xmlns="">
      <p:transition spd="slow">
        <p:blind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9"/>
          <p:cNvPicPr>
            <a:picLocks noChangeAspect="1"/>
          </p:cNvPicPr>
          <p:nvPr/>
        </p:nvPicPr>
        <p:blipFill>
          <a:blip r:embed="rId3"/>
          <a:stretch>
            <a:fillRect/>
          </a:stretch>
        </p:blipFill>
        <p:spPr>
          <a:xfrm>
            <a:off x="6441440" y="1928495"/>
            <a:ext cx="5108575" cy="3856355"/>
          </a:xfrm>
          <a:prstGeom prst="rect">
            <a:avLst/>
          </a:prstGeom>
        </p:spPr>
      </p:pic>
      <p:sp>
        <p:nvSpPr>
          <p:cNvPr id="5" name="矩形: 圆角 4"/>
          <p:cNvSpPr/>
          <p:nvPr/>
        </p:nvSpPr>
        <p:spPr>
          <a:xfrm>
            <a:off x="892175" y="2041525"/>
            <a:ext cx="5293995" cy="168021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1061085" y="2143125"/>
            <a:ext cx="4956175" cy="1476375"/>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chemeClr val="bg1"/>
                </a:solidFill>
                <a:latin typeface="微软雅黑" panose="020B0503020204020204" pitchFamily="34" charset="-122"/>
                <a:ea typeface="微软雅黑" panose="020B0503020204020204" pitchFamily="34" charset="-122"/>
              </a:rPr>
              <a:t>  </a:t>
            </a:r>
            <a:r>
              <a:rPr lang="en-US" sz="2000" b="1" dirty="0">
                <a:solidFill>
                  <a:schemeClr val="bg1"/>
                </a:solidFill>
                <a:latin typeface="微软雅黑" panose="020B0503020204020204" pitchFamily="34" charset="-122"/>
                <a:ea typeface="微软雅黑" panose="020B0503020204020204" pitchFamily="34" charset="-122"/>
              </a:rPr>
              <a:t>     </a:t>
            </a:r>
            <a:r>
              <a:rPr sz="2000" b="1" dirty="0">
                <a:solidFill>
                  <a:schemeClr val="bg1"/>
                </a:solidFill>
                <a:latin typeface="微软雅黑" panose="020B0503020204020204" pitchFamily="34" charset="-122"/>
                <a:ea typeface="微软雅黑" panose="020B0503020204020204" pitchFamily="34" charset="-122"/>
              </a:rPr>
              <a:t>2015年2月13日，</a:t>
            </a:r>
            <a:r>
              <a:rPr sz="2000" dirty="0">
                <a:solidFill>
                  <a:schemeClr val="bg1"/>
                </a:solidFill>
                <a:latin typeface="微软雅黑" panose="020B0503020204020204" pitchFamily="34" charset="-122"/>
                <a:ea typeface="微软雅黑" panose="020B0503020204020204" pitchFamily="34" charset="-122"/>
              </a:rPr>
              <a:t>习近平到陕西考察调研的第一站，就来到40多年前插队待了 7年的地方——延安市延川县梁家河村。</a:t>
            </a:r>
          </a:p>
        </p:txBody>
      </p:sp>
      <p:sp>
        <p:nvSpPr>
          <p:cNvPr id="7" name="矩形: 圆角 6"/>
          <p:cNvSpPr/>
          <p:nvPr/>
        </p:nvSpPr>
        <p:spPr>
          <a:xfrm>
            <a:off x="11670030" y="2041525"/>
            <a:ext cx="522605" cy="374332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b="1" dirty="0">
              <a:solidFill>
                <a:srgbClr val="FFFAF0"/>
              </a:solidFill>
              <a:latin typeface="微软雅黑" panose="020B0503020204020204" pitchFamily="34" charset="-122"/>
              <a:ea typeface="微软雅黑" panose="020B0503020204020204" pitchFamily="34" charset="-122"/>
            </a:endParaRPr>
          </a:p>
        </p:txBody>
      </p:sp>
      <p:pic>
        <p:nvPicPr>
          <p:cNvPr id="4" name="图片 3" descr="548615752417160520"/>
          <p:cNvPicPr>
            <a:picLocks noChangeAspect="1"/>
          </p:cNvPicPr>
          <p:nvPr/>
        </p:nvPicPr>
        <p:blipFill>
          <a:blip r:embed="rId4"/>
          <a:srcRect l="7806" r="2735"/>
          <a:stretch>
            <a:fillRect/>
          </a:stretch>
        </p:blipFill>
        <p:spPr>
          <a:xfrm>
            <a:off x="6441440" y="1929130"/>
            <a:ext cx="5109210" cy="3992245"/>
          </a:xfrm>
          <a:prstGeom prst="rect">
            <a:avLst/>
          </a:prstGeom>
        </p:spPr>
      </p:pic>
      <p:sp>
        <p:nvSpPr>
          <p:cNvPr id="9" name="矩形 8"/>
          <p:cNvSpPr/>
          <p:nvPr/>
        </p:nvSpPr>
        <p:spPr>
          <a:xfrm>
            <a:off x="892175" y="3829685"/>
            <a:ext cx="5287010" cy="2091690"/>
          </a:xfrm>
          <a:prstGeom prst="rect">
            <a:avLst/>
          </a:prstGeom>
        </p:spPr>
        <p:txBody>
          <a:bodyPr wrap="square">
            <a:spAutoFit/>
          </a:bodyPr>
          <a:lstStyle/>
          <a:p>
            <a:pPr algn="just" eaLnBrk="1" hangingPunct="1">
              <a:lnSpc>
                <a:spcPct val="13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他在同梁家河父老乡亲谈心的时候，深情地说：“当时我离开梁家河，人虽然走了，但是心还留在这里。那时候我就想，今后如果有条件、有机会，我一定要从政，做一些为老百姓办好事的工作。”</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2"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42" presetClass="entr" presetSubtype="0"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anim calcmode="lin" valueType="num">
                                      <p:cBhvr>
                                        <p:cTn id="17" dur="750" fill="hold"/>
                                        <p:tgtEl>
                                          <p:spTgt spid="9"/>
                                        </p:tgtEl>
                                        <p:attrNameLst>
                                          <p:attrName>ppt_x</p:attrName>
                                        </p:attrNameLst>
                                      </p:cBhvr>
                                      <p:tavLst>
                                        <p:tav tm="0">
                                          <p:val>
                                            <p:strVal val="#ppt_x"/>
                                          </p:val>
                                        </p:tav>
                                        <p:tav tm="100000">
                                          <p:val>
                                            <p:strVal val="#ppt_x"/>
                                          </p:val>
                                        </p:tav>
                                      </p:tavLst>
                                    </p:anim>
                                    <p:anim calcmode="lin" valueType="num">
                                      <p:cBhvr>
                                        <p:cTn id="18"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 grpId="0"/>
      <p:bldP spid="7" grpId="0" bldLvl="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4685" y="0"/>
            <a:ext cx="3387090" cy="1325880"/>
          </a:xfrm>
        </p:spPr>
        <p:txBody>
          <a:bodyPr>
            <a:normAutofit/>
          </a:bodyPr>
          <a:lstStyle/>
          <a:p>
            <a:r>
              <a:rPr lang="en-US" altLang="zh-CN"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艰苦磨练</a:t>
            </a:r>
          </a:p>
        </p:txBody>
      </p:sp>
      <p:sp>
        <p:nvSpPr>
          <p:cNvPr id="5" name="文本框 4"/>
          <p:cNvSpPr txBox="1"/>
          <p:nvPr/>
        </p:nvSpPr>
        <p:spPr>
          <a:xfrm>
            <a:off x="0" y="1066165"/>
            <a:ext cx="5568950" cy="2676525"/>
          </a:xfrm>
          <a:prstGeom prst="rect">
            <a:avLst/>
          </a:prstGeom>
          <a:noFill/>
        </p:spPr>
        <p:txBody>
          <a:bodyPr wrap="square" rtlCol="0">
            <a:spAutoFit/>
          </a:bodyPr>
          <a:lstStyle/>
          <a:p>
            <a:pPr algn="l"/>
            <a:r>
              <a:rPr lang="en-US" altLang="zh-CN"/>
              <a:t>                 </a:t>
            </a:r>
            <a:r>
              <a:rPr lang="en-US" altLang="zh-CN" sz="2800" b="1">
                <a:effectLst/>
                <a:latin typeface="楷体" panose="02010609060101010101" charset="-122"/>
                <a:ea typeface="楷体" panose="02010609060101010101" charset="-122"/>
              </a:rPr>
              <a:t>1969</a:t>
            </a:r>
            <a:r>
              <a:rPr lang="zh-CN" altLang="en-US" sz="2800" b="1">
                <a:effectLst/>
                <a:latin typeface="楷体" panose="02010609060101010101" charset="-122"/>
                <a:ea typeface="楷体" panose="02010609060101010101" charset="-122"/>
              </a:rPr>
              <a:t>年初，习近平响应毛主席</a:t>
            </a:r>
            <a:r>
              <a:rPr lang="en-US" altLang="zh-CN" sz="2800" b="1">
                <a:effectLst/>
                <a:latin typeface="楷体" panose="02010609060101010101" charset="-122"/>
                <a:ea typeface="楷体" panose="02010609060101010101" charset="-122"/>
              </a:rPr>
              <a:t>“</a:t>
            </a:r>
            <a:r>
              <a:rPr lang="zh-CN" altLang="en-US" sz="2800" b="1">
                <a:effectLst/>
                <a:latin typeface="楷体" panose="02010609060101010101" charset="-122"/>
                <a:ea typeface="楷体" panose="02010609060101010101" charset="-122"/>
              </a:rPr>
              <a:t>知识青年到农村去</a:t>
            </a:r>
            <a:r>
              <a:rPr lang="en-US" altLang="zh-CN" sz="2800" b="1">
                <a:effectLst/>
                <a:latin typeface="楷体" panose="02010609060101010101" charset="-122"/>
                <a:ea typeface="楷体" panose="02010609060101010101" charset="-122"/>
              </a:rPr>
              <a:t>”</a:t>
            </a:r>
            <a:r>
              <a:rPr lang="zh-CN" altLang="en-US" sz="2800" b="1">
                <a:effectLst/>
                <a:latin typeface="楷体" panose="02010609060101010101" charset="-122"/>
                <a:ea typeface="楷体" panose="02010609060101010101" charset="-122"/>
              </a:rPr>
              <a:t>的号召，从北京八一学校上山下乡插队落户到陕西省延安地区延川县文安驿公社梁家河大队，成为了全国</a:t>
            </a:r>
            <a:r>
              <a:rPr lang="en-US" altLang="zh-CN" sz="2800" b="1">
                <a:effectLst/>
                <a:latin typeface="楷体" panose="02010609060101010101" charset="-122"/>
                <a:ea typeface="楷体" panose="02010609060101010101" charset="-122"/>
              </a:rPr>
              <a:t>2000</a:t>
            </a:r>
            <a:r>
              <a:rPr lang="zh-CN" altLang="en-US" sz="2800" b="1">
                <a:effectLst/>
                <a:latin typeface="楷体" panose="02010609060101010101" charset="-122"/>
                <a:ea typeface="楷体" panose="02010609060101010101" charset="-122"/>
              </a:rPr>
              <a:t>多万知青中的一员。</a:t>
            </a:r>
          </a:p>
        </p:txBody>
      </p:sp>
      <p:pic>
        <p:nvPicPr>
          <p:cNvPr id="6" name="图片 5" descr="习近平在梁家河村住过的窑洞"/>
          <p:cNvPicPr>
            <a:picLocks noChangeAspect="1"/>
          </p:cNvPicPr>
          <p:nvPr/>
        </p:nvPicPr>
        <p:blipFill>
          <a:blip r:embed="rId3"/>
          <a:stretch>
            <a:fillRect/>
          </a:stretch>
        </p:blipFill>
        <p:spPr>
          <a:xfrm>
            <a:off x="30480" y="3717925"/>
            <a:ext cx="6569710" cy="3058795"/>
          </a:xfrm>
          <a:prstGeom prst="rect">
            <a:avLst/>
          </a:prstGeom>
        </p:spPr>
      </p:pic>
      <p:pic>
        <p:nvPicPr>
          <p:cNvPr id="7" name="图片 6"/>
          <p:cNvPicPr>
            <a:picLocks noChangeAspect="1"/>
          </p:cNvPicPr>
          <p:nvPr/>
        </p:nvPicPr>
        <p:blipFill>
          <a:blip r:embed="rId4"/>
          <a:stretch>
            <a:fillRect/>
          </a:stretch>
        </p:blipFill>
        <p:spPr>
          <a:xfrm>
            <a:off x="6514465" y="53340"/>
            <a:ext cx="5677535" cy="3558540"/>
          </a:xfrm>
          <a:prstGeom prst="rect">
            <a:avLst/>
          </a:prstGeom>
        </p:spPr>
      </p:pic>
      <p:pic>
        <p:nvPicPr>
          <p:cNvPr id="8" name="图片 7"/>
          <p:cNvPicPr>
            <a:picLocks noChangeAspect="1"/>
          </p:cNvPicPr>
          <p:nvPr/>
        </p:nvPicPr>
        <p:blipFill>
          <a:blip r:embed="rId5"/>
          <a:stretch>
            <a:fillRect/>
          </a:stretch>
        </p:blipFill>
        <p:spPr>
          <a:xfrm>
            <a:off x="6515100" y="3717925"/>
            <a:ext cx="5676900" cy="3012440"/>
          </a:xfrm>
          <a:prstGeom prst="rect">
            <a:avLst/>
          </a:prstGeom>
        </p:spPr>
      </p:pic>
      <p:sp>
        <p:nvSpPr>
          <p:cNvPr id="9" name="文本框 8"/>
          <p:cNvSpPr txBox="1"/>
          <p:nvPr/>
        </p:nvSpPr>
        <p:spPr>
          <a:xfrm>
            <a:off x="6790055" y="6410960"/>
            <a:ext cx="5212080" cy="365760"/>
          </a:xfrm>
          <a:prstGeom prst="rect">
            <a:avLst/>
          </a:prstGeom>
          <a:solidFill>
            <a:srgbClr val="FFFF00"/>
          </a:solidFill>
        </p:spPr>
        <p:txBody>
          <a:bodyPr wrap="none" rtlCol="0">
            <a:spAutoFit/>
          </a:bodyPr>
          <a:lstStyle/>
          <a:p>
            <a:r>
              <a:rPr lang="zh-CN" altLang="en-US"/>
              <a:t>刘金莲老人说，习近平当年就住在她们家的窑洞里</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p:cNvSpPr/>
          <p:nvPr/>
        </p:nvSpPr>
        <p:spPr>
          <a:xfrm>
            <a:off x="5252720" y="2017986"/>
            <a:ext cx="6321972" cy="395714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878195" y="2566035"/>
            <a:ext cx="5226685" cy="286131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chemeClr val="bg1"/>
                </a:solidFill>
                <a:latin typeface="微软雅黑" panose="020B0503020204020204" pitchFamily="34" charset="-122"/>
                <a:ea typeface="微软雅黑" panose="020B0503020204020204" pitchFamily="34" charset="-122"/>
              </a:rPr>
              <a:t>       </a:t>
            </a:r>
            <a:r>
              <a:rPr sz="2000" b="1" dirty="0">
                <a:solidFill>
                  <a:schemeClr val="bg1"/>
                </a:solidFill>
                <a:latin typeface="微软雅黑" panose="020B0503020204020204" pitchFamily="34" charset="-122"/>
                <a:ea typeface="微软雅黑" panose="020B0503020204020204" pitchFamily="34" charset="-122"/>
              </a:rPr>
              <a:t>196</a:t>
            </a:r>
            <a:r>
              <a:rPr lang="en-US" sz="2000" b="1" dirty="0">
                <a:solidFill>
                  <a:schemeClr val="bg1"/>
                </a:solidFill>
                <a:latin typeface="微软雅黑" panose="020B0503020204020204" pitchFamily="34" charset="-122"/>
                <a:ea typeface="微软雅黑" panose="020B0503020204020204" pitchFamily="34" charset="-122"/>
              </a:rPr>
              <a:t>9</a:t>
            </a:r>
            <a:r>
              <a:rPr sz="2000" b="1" dirty="0">
                <a:solidFill>
                  <a:schemeClr val="bg1"/>
                </a:solidFill>
                <a:latin typeface="微软雅黑" panose="020B0503020204020204" pitchFamily="34" charset="-122"/>
                <a:ea typeface="微软雅黑" panose="020B0503020204020204" pitchFamily="34" charset="-122"/>
              </a:rPr>
              <a:t>年</a:t>
            </a:r>
            <a:r>
              <a:rPr lang="zh-CN" sz="2000" b="1" dirty="0">
                <a:solidFill>
                  <a:schemeClr val="bg1"/>
                </a:solidFill>
                <a:latin typeface="微软雅黑" panose="020B0503020204020204" pitchFamily="34" charset="-122"/>
                <a:ea typeface="微软雅黑" panose="020B0503020204020204" pitchFamily="34" charset="-122"/>
              </a:rPr>
              <a:t>初</a:t>
            </a:r>
            <a:r>
              <a:rPr sz="2000" b="1" dirty="0">
                <a:solidFill>
                  <a:schemeClr val="bg1"/>
                </a:solidFill>
                <a:latin typeface="微软雅黑" panose="020B0503020204020204" pitchFamily="34" charset="-122"/>
                <a:ea typeface="微软雅黑" panose="020B0503020204020204" pitchFamily="34" charset="-122"/>
              </a:rPr>
              <a:t>，</a:t>
            </a:r>
            <a:r>
              <a:rPr sz="2000" dirty="0">
                <a:solidFill>
                  <a:schemeClr val="bg1"/>
                </a:solidFill>
                <a:latin typeface="微软雅黑" panose="020B0503020204020204" pitchFamily="34" charset="-122"/>
                <a:ea typeface="微软雅黑" panose="020B0503020204020204" pitchFamily="34" charset="-122"/>
              </a:rPr>
              <a:t>15岁的习近平来到黄土高原的延川县文安驿公社梁家河村，直到1975年10月离开。这七年，他在这片黄土地上同乡亲们打成一片，一起挑粪拉煤，一起拦河打坝，一起建沼气池，一起吃玉米“团子”，为往后成为伟大领袖奠定了深厚的基础。</a:t>
            </a:r>
          </a:p>
        </p:txBody>
      </p:sp>
      <p:pic>
        <p:nvPicPr>
          <p:cNvPr id="11" name="图片 10" descr="140621799956576003"/>
          <p:cNvPicPr>
            <a:picLocks noChangeAspect="1"/>
          </p:cNvPicPr>
          <p:nvPr/>
        </p:nvPicPr>
        <p:blipFill>
          <a:blip r:embed="rId3"/>
          <a:srcRect l="7876" r="5306"/>
          <a:stretch>
            <a:fillRect/>
          </a:stretch>
        </p:blipFill>
        <p:spPr>
          <a:xfrm>
            <a:off x="521970" y="2018030"/>
            <a:ext cx="4594225" cy="39579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1500"/>
                                  </p:stCondLst>
                                  <p:childTnLst>
                                    <p:animMotion origin="layout" path="M -4.79167E-6 1.11111E-6 L 0.25925 0.00069 " pathEditMode="relative" rAng="0" ptsTypes="AA">
                                      <p:cBhvr>
                                        <p:cTn id="9" dur="1000" spd="-100000" fill="hold"/>
                                        <p:tgtEl>
                                          <p:spTgt spid="2"/>
                                        </p:tgtEl>
                                        <p:attrNameLst>
                                          <p:attrName>ppt_x</p:attrName>
                                          <p:attrName>ppt_y</p:attrName>
                                        </p:attrNameLst>
                                      </p:cBhvr>
                                      <p:rCtr x="12956" y="23"/>
                                    </p:animMotion>
                                  </p:childTnLst>
                                </p:cTn>
                              </p:par>
                              <p:par>
                                <p:cTn id="10" presetID="22" presetClass="entr" presetSubtype="1"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3"/>
          <p:cNvSpPr/>
          <p:nvPr/>
        </p:nvSpPr>
        <p:spPr>
          <a:xfrm>
            <a:off x="1162157" y="2646787"/>
            <a:ext cx="2160000" cy="2160000"/>
          </a:xfrm>
          <a:prstGeom prst="roundRect">
            <a:avLst>
              <a:gd name="adj" fmla="val 50000"/>
            </a:avLst>
          </a:prstGeom>
          <a:solidFill>
            <a:srgbClr val="C00000"/>
          </a:solidFill>
          <a:ln w="381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a:solidFill>
                <a:srgbClr val="FFFAF0"/>
              </a:solidFill>
              <a:latin typeface="微软雅黑" panose="020B0503020204020204" pitchFamily="34" charset="-122"/>
              <a:ea typeface="微软雅黑" panose="020B0503020204020204" pitchFamily="34" charset="-122"/>
            </a:endParaRPr>
          </a:p>
        </p:txBody>
      </p:sp>
      <p:sp>
        <p:nvSpPr>
          <p:cNvPr id="14" name="矩形 13"/>
          <p:cNvSpPr/>
          <p:nvPr/>
        </p:nvSpPr>
        <p:spPr>
          <a:xfrm>
            <a:off x="840740" y="1339215"/>
            <a:ext cx="5287010" cy="491490"/>
          </a:xfrm>
          <a:prstGeom prst="rect">
            <a:avLst/>
          </a:prstGeom>
        </p:spPr>
        <p:txBody>
          <a:bodyPr wrap="square">
            <a:spAutoFit/>
          </a:bodyPr>
          <a:lstStyle/>
          <a:p>
            <a:pPr algn="just" eaLnBrk="1" hangingPunct="1">
              <a:lnSpc>
                <a:spcPct val="130000"/>
              </a:lnSpc>
              <a:buFont typeface="Arial" panose="020B0604020202020204" pitchFamily="34" charset="0"/>
              <a:buNone/>
              <a:defRPr/>
            </a:pPr>
            <a:r>
              <a:rPr sz="2000" dirty="0">
                <a:solidFill>
                  <a:srgbClr val="7C4939"/>
                </a:solidFill>
                <a:latin typeface="微软雅黑" panose="020B0503020204020204" pitchFamily="34" charset="-122"/>
                <a:ea typeface="微软雅黑" panose="020B0503020204020204" pitchFamily="34" charset="-122"/>
              </a:rPr>
              <a:t>7年的知青岁月中，他经历了“3个最”</a:t>
            </a:r>
          </a:p>
        </p:txBody>
      </p:sp>
      <p:sp>
        <p:nvSpPr>
          <p:cNvPr id="15" name="矩形: 圆角 10"/>
          <p:cNvSpPr/>
          <p:nvPr/>
        </p:nvSpPr>
        <p:spPr>
          <a:xfrm>
            <a:off x="4812030" y="2319655"/>
            <a:ext cx="2567940" cy="9144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rgbClr val="FFFAF0"/>
                </a:solidFill>
                <a:latin typeface="微软雅黑" panose="020B0503020204020204" pitchFamily="34" charset="-122"/>
                <a:ea typeface="微软雅黑" panose="020B0503020204020204" pitchFamily="34" charset="-122"/>
              </a:rPr>
              <a:t>年龄最小</a:t>
            </a:r>
          </a:p>
        </p:txBody>
      </p:sp>
      <p:sp>
        <p:nvSpPr>
          <p:cNvPr id="16" name="矩形: 圆角 11"/>
          <p:cNvSpPr/>
          <p:nvPr/>
        </p:nvSpPr>
        <p:spPr>
          <a:xfrm>
            <a:off x="3681932" y="2417036"/>
            <a:ext cx="720000" cy="720000"/>
          </a:xfrm>
          <a:prstGeom prst="roundRect">
            <a:avLst>
              <a:gd name="adj" fmla="val 50000"/>
            </a:avLst>
          </a:prstGeom>
          <a:solidFill>
            <a:srgbClr val="C00000"/>
          </a:solidFill>
          <a:ln w="254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b="1" dirty="0">
                <a:solidFill>
                  <a:srgbClr val="FFFAF0"/>
                </a:solidFill>
                <a:latin typeface="Century Gothic" panose="020B0502020202020204" pitchFamily="34" charset="0"/>
                <a:ea typeface="微软雅黑" panose="020B0503020204020204" pitchFamily="34" charset="-122"/>
              </a:rPr>
              <a:t>1</a:t>
            </a:r>
            <a:endParaRPr lang="zh-CN" altLang="en-US" sz="2800" b="1" dirty="0">
              <a:solidFill>
                <a:srgbClr val="FFFAF0"/>
              </a:solidFill>
              <a:latin typeface="Century Gothic" panose="020B0502020202020204" pitchFamily="34" charset="0"/>
              <a:ea typeface="微软雅黑" panose="020B0503020204020204" pitchFamily="34" charset="-122"/>
            </a:endParaRPr>
          </a:p>
        </p:txBody>
      </p:sp>
      <p:sp>
        <p:nvSpPr>
          <p:cNvPr id="17" name="矩形: 圆角 10"/>
          <p:cNvSpPr/>
          <p:nvPr/>
        </p:nvSpPr>
        <p:spPr>
          <a:xfrm>
            <a:off x="4812030" y="3435350"/>
            <a:ext cx="2567940" cy="9144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rgbClr val="FFFAF0"/>
                </a:solidFill>
                <a:latin typeface="微软雅黑" panose="020B0503020204020204" pitchFamily="34" charset="-122"/>
                <a:ea typeface="微软雅黑" panose="020B0503020204020204" pitchFamily="34" charset="-122"/>
              </a:rPr>
              <a:t>去的地方最苦</a:t>
            </a:r>
          </a:p>
        </p:txBody>
      </p:sp>
      <p:sp>
        <p:nvSpPr>
          <p:cNvPr id="18" name="矩形: 圆角 11"/>
          <p:cNvSpPr/>
          <p:nvPr/>
        </p:nvSpPr>
        <p:spPr>
          <a:xfrm>
            <a:off x="3681932" y="3435576"/>
            <a:ext cx="720000" cy="720000"/>
          </a:xfrm>
          <a:prstGeom prst="roundRect">
            <a:avLst>
              <a:gd name="adj" fmla="val 50000"/>
            </a:avLst>
          </a:prstGeom>
          <a:solidFill>
            <a:srgbClr val="C00000"/>
          </a:solidFill>
          <a:ln w="254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AF0"/>
                </a:solidFill>
                <a:latin typeface="Century Gothic" panose="020B0502020202020204" pitchFamily="34" charset="0"/>
                <a:ea typeface="微软雅黑" panose="020B0503020204020204" pitchFamily="34" charset="-122"/>
              </a:rPr>
              <a:t>2</a:t>
            </a:r>
          </a:p>
        </p:txBody>
      </p:sp>
      <p:sp>
        <p:nvSpPr>
          <p:cNvPr id="19" name="矩形: 圆角 10"/>
          <p:cNvSpPr/>
          <p:nvPr/>
        </p:nvSpPr>
        <p:spPr>
          <a:xfrm>
            <a:off x="4812030" y="4530090"/>
            <a:ext cx="2567940" cy="9144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rgbClr val="FFFAF0"/>
                </a:solidFill>
                <a:latin typeface="微软雅黑" panose="020B0503020204020204" pitchFamily="34" charset="-122"/>
                <a:ea typeface="微软雅黑" panose="020B0503020204020204" pitchFamily="34" charset="-122"/>
              </a:rPr>
              <a:t>插队时间最长</a:t>
            </a:r>
          </a:p>
        </p:txBody>
      </p:sp>
      <p:sp>
        <p:nvSpPr>
          <p:cNvPr id="20" name="矩形: 圆角 11"/>
          <p:cNvSpPr/>
          <p:nvPr/>
        </p:nvSpPr>
        <p:spPr>
          <a:xfrm>
            <a:off x="3681932" y="4530316"/>
            <a:ext cx="720000" cy="720000"/>
          </a:xfrm>
          <a:prstGeom prst="roundRect">
            <a:avLst>
              <a:gd name="adj" fmla="val 50000"/>
            </a:avLst>
          </a:prstGeom>
          <a:solidFill>
            <a:srgbClr val="C00000"/>
          </a:solidFill>
          <a:ln w="254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b="1" dirty="0">
                <a:solidFill>
                  <a:srgbClr val="FFFAF0"/>
                </a:solidFill>
                <a:latin typeface="Century Gothic" panose="020B0502020202020204" pitchFamily="34" charset="0"/>
                <a:ea typeface="微软雅黑" panose="020B0503020204020204" pitchFamily="34" charset="-122"/>
              </a:rPr>
              <a:t>3</a:t>
            </a:r>
            <a:endParaRPr lang="zh-CN" altLang="en-US" sz="2800" b="1" dirty="0">
              <a:solidFill>
                <a:srgbClr val="FFFAF0"/>
              </a:solidFill>
              <a:latin typeface="Century Gothic" panose="020B0502020202020204" pitchFamily="34" charset="0"/>
              <a:ea typeface="微软雅黑" panose="020B0503020204020204" pitchFamily="34" charset="-122"/>
            </a:endParaRPr>
          </a:p>
        </p:txBody>
      </p:sp>
      <p:sp>
        <p:nvSpPr>
          <p:cNvPr id="21" name="文本框 20"/>
          <p:cNvSpPr txBox="1"/>
          <p:nvPr/>
        </p:nvSpPr>
        <p:spPr>
          <a:xfrm>
            <a:off x="1107440" y="3435350"/>
            <a:ext cx="2269490" cy="583565"/>
          </a:xfrm>
          <a:prstGeom prst="rect">
            <a:avLst/>
          </a:prstGeom>
          <a:noFill/>
        </p:spPr>
        <p:txBody>
          <a:bodyPr wrap="square" rtlCol="0">
            <a:spAutoFit/>
          </a:bodyPr>
          <a:lstStyle/>
          <a:p>
            <a:r>
              <a:rPr lang="en-US" altLang="zh-CN" sz="3200" b="1">
                <a:solidFill>
                  <a:schemeClr val="bg1"/>
                </a:solidFill>
                <a:latin typeface="微软雅黑" panose="020B0503020204020204" pitchFamily="34" charset="-122"/>
                <a:ea typeface="微软雅黑" panose="020B0503020204020204" pitchFamily="34" charset="-122"/>
                <a:sym typeface="+mn-ea"/>
              </a:rPr>
              <a:t>“</a:t>
            </a:r>
            <a:r>
              <a:rPr lang="zh-CN" altLang="en-US" sz="3200" b="1">
                <a:solidFill>
                  <a:schemeClr val="bg1"/>
                </a:solidFill>
                <a:latin typeface="微软雅黑" panose="020B0503020204020204" pitchFamily="34" charset="-122"/>
                <a:ea typeface="微软雅黑" panose="020B0503020204020204" pitchFamily="34" charset="-122"/>
                <a:sym typeface="+mn-ea"/>
              </a:rPr>
              <a:t>三个最</a:t>
            </a:r>
            <a:r>
              <a:rPr lang="en-US" altLang="zh-CN" sz="3200" b="1">
                <a:solidFill>
                  <a:schemeClr val="bg1"/>
                </a:solidFill>
                <a:latin typeface="微软雅黑" panose="020B0503020204020204" pitchFamily="34" charset="-122"/>
                <a:ea typeface="微软雅黑" panose="020B0503020204020204" pitchFamily="34" charset="-122"/>
                <a:sym typeface="+mn-ea"/>
              </a:rPr>
              <a:t>”</a:t>
            </a:r>
          </a:p>
        </p:txBody>
      </p:sp>
      <p:pic>
        <p:nvPicPr>
          <p:cNvPr id="2" name="图片 1" descr="5521403243115966194"/>
          <p:cNvPicPr>
            <a:picLocks noChangeAspect="1"/>
          </p:cNvPicPr>
          <p:nvPr/>
        </p:nvPicPr>
        <p:blipFill>
          <a:blip r:embed="rId3"/>
          <a:stretch>
            <a:fillRect/>
          </a:stretch>
        </p:blipFill>
        <p:spPr>
          <a:xfrm>
            <a:off x="8210550" y="1529715"/>
            <a:ext cx="3354070" cy="444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750"/>
                                  </p:stCondLst>
                                  <p:childTnLst>
                                    <p:animMotion origin="layout" path="M 1.875E-6 -2.96296E-6 L -0.10326 -2.96296E-6 " pathEditMode="relative" rAng="0" ptsTypes="AA">
                                      <p:cBhvr>
                                        <p:cTn id="9" dur="1000" spd="-100000" fill="hold"/>
                                        <p:tgtEl>
                                          <p:spTgt spid="13"/>
                                        </p:tgtEl>
                                        <p:attrNameLst>
                                          <p:attrName>ppt_x</p:attrName>
                                          <p:attrName>ppt_y</p:attrName>
                                        </p:attrNameLst>
                                      </p:cBhvr>
                                      <p:rCtr x="-5169" y="0"/>
                                    </p:animMotion>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22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42" presetClass="path" presetSubtype="0" decel="100000" fill="hold" grpId="1" nodeType="withEffect">
                                  <p:stCondLst>
                                    <p:cond delay="2250"/>
                                  </p:stCondLst>
                                  <p:childTnLst>
                                    <p:animMotion origin="layout" path="M -1.875E-6 -7.40741E-7 L -0.0569 -0.00116 " pathEditMode="relative" rAng="0" ptsTypes="AA">
                                      <p:cBhvr>
                                        <p:cTn id="19" dur="1000" spd="-100000" fill="hold"/>
                                        <p:tgtEl>
                                          <p:spTgt spid="16"/>
                                        </p:tgtEl>
                                        <p:attrNameLst>
                                          <p:attrName>ppt_x</p:attrName>
                                          <p:attrName>ppt_y</p:attrName>
                                        </p:attrNameLst>
                                      </p:cBhvr>
                                      <p:rCtr x="-2852" y="-69"/>
                                    </p:animMotion>
                                  </p:childTnLst>
                                </p:cTn>
                              </p:par>
                              <p:par>
                                <p:cTn id="20" presetID="10" presetClass="entr" presetSubtype="0" fill="hold" grpId="0" nodeType="withEffect">
                                  <p:stCondLst>
                                    <p:cond delay="2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grpId="1" nodeType="withEffect">
                                  <p:stCondLst>
                                    <p:cond delay="2250"/>
                                  </p:stCondLst>
                                  <p:childTnLst>
                                    <p:animMotion origin="layout" path="M 8.33333E-7 -7.40741E-7 L 0.21615 0.00116 " pathEditMode="relative" rAng="0" ptsTypes="AA">
                                      <p:cBhvr>
                                        <p:cTn id="24" dur="1000" spd="-100000" fill="hold"/>
                                        <p:tgtEl>
                                          <p:spTgt spid="15"/>
                                        </p:tgtEl>
                                        <p:attrNameLst>
                                          <p:attrName>ppt_x</p:attrName>
                                          <p:attrName>ppt_y</p:attrName>
                                        </p:attrNameLst>
                                      </p:cBhvr>
                                      <p:rCtr x="10807" y="46"/>
                                    </p:animMotion>
                                  </p:childTnLst>
                                </p:cTn>
                              </p:par>
                              <p:par>
                                <p:cTn id="25" presetID="10" presetClass="entr" presetSubtype="0" fill="hold" grpId="0" nodeType="withEffect">
                                  <p:stCondLst>
                                    <p:cond delay="225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42" presetClass="path" presetSubtype="0" decel="100000" fill="hold" grpId="1" nodeType="withEffect">
                                  <p:stCondLst>
                                    <p:cond delay="2250"/>
                                  </p:stCondLst>
                                  <p:childTnLst>
                                    <p:animMotion origin="layout" path="M -1.875E-6 -7.40741E-7 L -0.0569 -0.00116 " pathEditMode="relative" rAng="0" ptsTypes="AA">
                                      <p:cBhvr>
                                        <p:cTn id="29" dur="1000" spd="-100000" fill="hold"/>
                                        <p:tgtEl>
                                          <p:spTgt spid="18"/>
                                        </p:tgtEl>
                                        <p:attrNameLst>
                                          <p:attrName>ppt_x</p:attrName>
                                          <p:attrName>ppt_y</p:attrName>
                                        </p:attrNameLst>
                                      </p:cBhvr>
                                      <p:rCtr x="-2852" y="-69"/>
                                    </p:animMotion>
                                  </p:childTnLst>
                                </p:cTn>
                              </p:par>
                              <p:par>
                                <p:cTn id="30" presetID="10" presetClass="entr" presetSubtype="0" fill="hold" grpId="0" nodeType="withEffect">
                                  <p:stCondLst>
                                    <p:cond delay="225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42" presetClass="path" presetSubtype="0" decel="100000" fill="hold" grpId="1" nodeType="withEffect">
                                  <p:stCondLst>
                                    <p:cond delay="2250"/>
                                  </p:stCondLst>
                                  <p:childTnLst>
                                    <p:animMotion origin="layout" path="M 8.33333E-7 -7.40741E-7 L 0.21615 0.00116 " pathEditMode="relative" rAng="0" ptsTypes="AA">
                                      <p:cBhvr>
                                        <p:cTn id="34" dur="1000" spd="-100000" fill="hold"/>
                                        <p:tgtEl>
                                          <p:spTgt spid="17"/>
                                        </p:tgtEl>
                                        <p:attrNameLst>
                                          <p:attrName>ppt_x</p:attrName>
                                          <p:attrName>ppt_y</p:attrName>
                                        </p:attrNameLst>
                                      </p:cBhvr>
                                      <p:rCtr x="10807" y="46"/>
                                    </p:animMotion>
                                  </p:childTnLst>
                                </p:cTn>
                              </p:par>
                              <p:par>
                                <p:cTn id="35" presetID="10" presetClass="entr" presetSubtype="0" fill="hold" grpId="0" nodeType="withEffect">
                                  <p:stCondLst>
                                    <p:cond delay="2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42" presetClass="path" presetSubtype="0" decel="100000" fill="hold" grpId="1" nodeType="withEffect">
                                  <p:stCondLst>
                                    <p:cond delay="2250"/>
                                  </p:stCondLst>
                                  <p:childTnLst>
                                    <p:animMotion origin="layout" path="M -1.875E-6 -7.40741E-7 L -0.0569 -0.00116 " pathEditMode="relative" rAng="0" ptsTypes="AA">
                                      <p:cBhvr>
                                        <p:cTn id="39" dur="1000" spd="-100000" fill="hold"/>
                                        <p:tgtEl>
                                          <p:spTgt spid="20"/>
                                        </p:tgtEl>
                                        <p:attrNameLst>
                                          <p:attrName>ppt_x</p:attrName>
                                          <p:attrName>ppt_y</p:attrName>
                                        </p:attrNameLst>
                                      </p:cBhvr>
                                      <p:rCtr x="-2852" y="-69"/>
                                    </p:animMotion>
                                  </p:childTnLst>
                                </p:cTn>
                              </p:par>
                              <p:par>
                                <p:cTn id="40" presetID="10" presetClass="entr" presetSubtype="0" fill="hold" grpId="0" nodeType="withEffect">
                                  <p:stCondLst>
                                    <p:cond delay="22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42" presetClass="path" presetSubtype="0" decel="100000" fill="hold" grpId="1" nodeType="withEffect">
                                  <p:stCondLst>
                                    <p:cond delay="2250"/>
                                  </p:stCondLst>
                                  <p:childTnLst>
                                    <p:animMotion origin="layout" path="M 8.33333E-7 -7.40741E-7 L 0.21615 0.00116 " pathEditMode="relative" rAng="0" ptsTypes="AA">
                                      <p:cBhvr>
                                        <p:cTn id="44" dur="1000" spd="-100000" fill="hold"/>
                                        <p:tgtEl>
                                          <p:spTgt spid="19"/>
                                        </p:tgtEl>
                                        <p:attrNameLst>
                                          <p:attrName>ppt_x</p:attrName>
                                          <p:attrName>ppt_y</p:attrName>
                                        </p:attrNameLst>
                                      </p:cBhvr>
                                      <p:rCtr x="10807"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bldLvl="0" animBg="1"/>
      <p:bldP spid="14" grpId="0"/>
      <p:bldP spid="15" grpId="0" bldLvl="0" animBg="1"/>
      <p:bldP spid="15" grpId="1" bldLvl="0" animBg="1"/>
      <p:bldP spid="16" grpId="0" bldLvl="0" animBg="1"/>
      <p:bldP spid="16" grpId="1" bldLvl="0" animBg="1"/>
      <p:bldP spid="17" grpId="0" bldLvl="0" animBg="1"/>
      <p:bldP spid="17" grpId="1" bldLvl="0" animBg="1"/>
      <p:bldP spid="18" grpId="0" bldLvl="0" animBg="1"/>
      <p:bldP spid="18" grpId="1" bldLvl="0" animBg="1"/>
      <p:bldP spid="19" grpId="0" bldLvl="0" animBg="1"/>
      <p:bldP spid="19" grpId="1" bldLvl="0" animBg="1"/>
      <p:bldP spid="20" grpId="0" bldLvl="0" animBg="1"/>
      <p:bldP spid="20"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p:cNvSpPr/>
          <p:nvPr/>
        </p:nvSpPr>
        <p:spPr>
          <a:xfrm>
            <a:off x="828675" y="2018030"/>
            <a:ext cx="4662170" cy="395732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454150" y="2566035"/>
            <a:ext cx="3470275" cy="286131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chemeClr val="bg1"/>
                </a:solidFill>
                <a:latin typeface="微软雅黑" panose="020B0503020204020204" pitchFamily="34" charset="-122"/>
                <a:ea typeface="微软雅黑" panose="020B0503020204020204" pitchFamily="34" charset="-122"/>
              </a:rPr>
              <a:t>      </a:t>
            </a:r>
            <a:r>
              <a:rPr sz="2000" dirty="0">
                <a:solidFill>
                  <a:schemeClr val="bg1"/>
                </a:solidFill>
                <a:latin typeface="微软雅黑" panose="020B0503020204020204" pitchFamily="34" charset="-122"/>
                <a:ea typeface="微软雅黑" panose="020B0503020204020204" pitchFamily="34" charset="-122"/>
              </a:rPr>
              <a:t>习近平一行</a:t>
            </a:r>
            <a:r>
              <a:rPr sz="2000" b="1" dirty="0">
                <a:solidFill>
                  <a:schemeClr val="bg1"/>
                </a:solidFill>
                <a:latin typeface="微软雅黑" panose="020B0503020204020204" pitchFamily="34" charset="-122"/>
                <a:ea typeface="微软雅黑" panose="020B0503020204020204" pitchFamily="34" charset="-122"/>
              </a:rPr>
              <a:t>1969年1月13日</a:t>
            </a:r>
            <a:r>
              <a:rPr sz="2000" dirty="0">
                <a:solidFill>
                  <a:schemeClr val="bg1"/>
                </a:solidFill>
                <a:latin typeface="微软雅黑" panose="020B0503020204020204" pitchFamily="34" charset="-122"/>
                <a:ea typeface="微软雅黑" panose="020B0503020204020204" pitchFamily="34" charset="-122"/>
              </a:rPr>
              <a:t>从北京动身，1月16日到了文安驿公社梁家河村。</a:t>
            </a:r>
          </a:p>
          <a:p>
            <a:pPr algn="just" eaLnBrk="1" hangingPunct="1">
              <a:lnSpc>
                <a:spcPct val="150000"/>
              </a:lnSpc>
              <a:buFont typeface="Arial" panose="020B0604020202020204" pitchFamily="34" charset="0"/>
              <a:buNone/>
              <a:defRPr/>
            </a:pPr>
            <a:r>
              <a:rPr sz="2000" dirty="0">
                <a:solidFill>
                  <a:schemeClr val="bg1"/>
                </a:solidFill>
                <a:latin typeface="微软雅黑" panose="020B0503020204020204" pitchFamily="34" charset="-122"/>
                <a:ea typeface="微软雅黑" panose="020B0503020204020204" pitchFamily="34" charset="-122"/>
              </a:rPr>
              <a:t>       一个距离北京1060公里的40多年前的北方贫瘠的黄土高坡农村</a:t>
            </a:r>
            <a:r>
              <a:rPr lang="zh-CN" sz="2000" dirty="0">
                <a:solidFill>
                  <a:schemeClr val="bg1"/>
                </a:solidFill>
                <a:latin typeface="微软雅黑" panose="020B0503020204020204" pitchFamily="34" charset="-122"/>
                <a:ea typeface="微软雅黑" panose="020B0503020204020204" pitchFamily="34" charset="-122"/>
              </a:rPr>
              <a:t>。</a:t>
            </a:r>
          </a:p>
        </p:txBody>
      </p:sp>
      <p:pic>
        <p:nvPicPr>
          <p:cNvPr id="3" name="图片 2" descr="714912776086661622"/>
          <p:cNvPicPr>
            <a:picLocks noChangeAspect="1"/>
          </p:cNvPicPr>
          <p:nvPr/>
        </p:nvPicPr>
        <p:blipFill>
          <a:blip r:embed="rId3"/>
          <a:stretch>
            <a:fillRect/>
          </a:stretch>
        </p:blipFill>
        <p:spPr>
          <a:xfrm>
            <a:off x="5625465" y="2018030"/>
            <a:ext cx="5939155" cy="3957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1500"/>
                                  </p:stCondLst>
                                  <p:childTnLst>
                                    <p:animMotion origin="layout" path="M -4.79167E-6 1.11111E-6 L 0.25925 0.00069 " pathEditMode="relative" rAng="0" ptsTypes="AA">
                                      <p:cBhvr>
                                        <p:cTn id="9" dur="1000" spd="-100000" fill="hold"/>
                                        <p:tgtEl>
                                          <p:spTgt spid="2"/>
                                        </p:tgtEl>
                                        <p:attrNameLst>
                                          <p:attrName>ppt_x</p:attrName>
                                          <p:attrName>ppt_y</p:attrName>
                                        </p:attrNameLst>
                                      </p:cBhvr>
                                      <p:rCtr x="12956" y="23"/>
                                    </p:animMotion>
                                  </p:childTnLst>
                                </p:cTn>
                              </p:par>
                              <p:par>
                                <p:cTn id="10" presetID="22" presetClass="entr" presetSubtype="1"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463896" y="3534937"/>
            <a:ext cx="5394286" cy="460375"/>
          </a:xfrm>
          <a:prstGeom prst="rect">
            <a:avLst/>
          </a:prstGeom>
          <a:solidFill>
            <a:srgbClr val="C00000"/>
          </a:solidFill>
        </p:spPr>
        <p:txBody>
          <a:bodyPr wrap="square">
            <a:spAutoFit/>
          </a:bodyPr>
          <a:lstStyle/>
          <a:p>
            <a:pPr algn="l">
              <a:defRPr/>
            </a:pPr>
            <a:r>
              <a:rPr lang="zh-CN" altLang="en-US" sz="2400" dirty="0">
                <a:solidFill>
                  <a:srgbClr val="FFFAF0"/>
                </a:solidFill>
                <a:latin typeface="微软雅黑" panose="020B0503020204020204" pitchFamily="34" charset="-122"/>
                <a:ea typeface="微软雅黑" panose="020B0503020204020204" pitchFamily="34" charset="-122"/>
                <a:sym typeface="+mn-ea"/>
              </a:rPr>
              <a:t>一个老式的棕箱</a:t>
            </a:r>
            <a:endParaRPr lang="zh-CN" altLang="en-US" sz="2400" b="1" dirty="0">
              <a:solidFill>
                <a:srgbClr val="FFFAF0"/>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6463857" y="4426440"/>
            <a:ext cx="5394325" cy="460375"/>
          </a:xfrm>
          <a:prstGeom prst="rect">
            <a:avLst/>
          </a:prstGeom>
          <a:solidFill>
            <a:srgbClr val="C00000"/>
          </a:solidFill>
        </p:spPr>
        <p:txBody>
          <a:bodyPr wrap="square">
            <a:spAutoFit/>
          </a:bodyPr>
          <a:lstStyle/>
          <a:p>
            <a:pPr algn="l">
              <a:defRPr/>
            </a:pPr>
            <a:r>
              <a:rPr lang="zh-CN" altLang="en-US" sz="2400" dirty="0">
                <a:solidFill>
                  <a:srgbClr val="FFFAF0"/>
                </a:solidFill>
                <a:latin typeface="微软雅黑" panose="020B0503020204020204" pitchFamily="34" charset="-122"/>
                <a:ea typeface="微软雅黑" panose="020B0503020204020204" pitchFamily="34" charset="-122"/>
                <a:sym typeface="+mn-ea"/>
              </a:rPr>
              <a:t>一个皮箱</a:t>
            </a:r>
            <a:endParaRPr lang="zh-CN" altLang="en-US" sz="2400" b="1" dirty="0">
              <a:solidFill>
                <a:srgbClr val="FFFAF0"/>
              </a:solidFill>
              <a:latin typeface="微软雅黑" panose="020B0503020204020204" pitchFamily="34" charset="-122"/>
              <a:ea typeface="微软雅黑" panose="020B0503020204020204" pitchFamily="34" charset="-122"/>
            </a:endParaRPr>
          </a:p>
        </p:txBody>
      </p:sp>
      <p:sp>
        <p:nvSpPr>
          <p:cNvPr id="9" name="矩形: 圆角 2"/>
          <p:cNvSpPr/>
          <p:nvPr/>
        </p:nvSpPr>
        <p:spPr>
          <a:xfrm>
            <a:off x="6365875" y="1495425"/>
            <a:ext cx="5735320" cy="86614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lnSpc>
                <a:spcPct val="130000"/>
              </a:lnSpc>
              <a:buFont typeface="Arial" panose="020B0604020202020204" pitchFamily="34" charset="0"/>
              <a:buNone/>
              <a:defRPr/>
            </a:pPr>
            <a:r>
              <a:rPr sz="2400" dirty="0">
                <a:solidFill>
                  <a:schemeClr val="bg1"/>
                </a:solidFill>
                <a:latin typeface="微软雅黑" panose="020B0503020204020204" pitchFamily="34" charset="-122"/>
                <a:ea typeface="微软雅黑" panose="020B0503020204020204" pitchFamily="34" charset="-122"/>
                <a:sym typeface="+mn-ea"/>
              </a:rPr>
              <a:t>习近平到达梁家河的时候带来了什么？</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10" name="矩形 9"/>
          <p:cNvSpPr/>
          <p:nvPr/>
        </p:nvSpPr>
        <p:spPr>
          <a:xfrm>
            <a:off x="6463665" y="5156200"/>
            <a:ext cx="5539105" cy="1198880"/>
          </a:xfrm>
          <a:prstGeom prst="rect">
            <a:avLst/>
          </a:prstGeom>
          <a:solidFill>
            <a:srgbClr val="C00000"/>
          </a:solidFill>
        </p:spPr>
        <p:txBody>
          <a:bodyPr wrap="square">
            <a:spAutoFit/>
          </a:bodyPr>
          <a:lstStyle/>
          <a:p>
            <a:pPr algn="l">
              <a:defRPr/>
            </a:pPr>
            <a:r>
              <a:rPr lang="zh-CN" altLang="en-US" sz="2400" dirty="0">
                <a:solidFill>
                  <a:srgbClr val="FFFAF0"/>
                </a:solidFill>
                <a:latin typeface="微软雅黑" panose="020B0503020204020204" pitchFamily="34" charset="-122"/>
                <a:ea typeface="微软雅黑" panose="020B0503020204020204" pitchFamily="34" charset="-122"/>
                <a:sym typeface="+mn-ea"/>
              </a:rPr>
              <a:t>箱子中的内容：书</a:t>
            </a:r>
          </a:p>
          <a:p>
            <a:pPr algn="l">
              <a:defRPr/>
            </a:pPr>
            <a:r>
              <a:rPr lang="zh-CN" altLang="en-US" sz="2400" dirty="0">
                <a:solidFill>
                  <a:srgbClr val="FFFAF0"/>
                </a:solidFill>
                <a:latin typeface="微软雅黑" panose="020B0503020204020204" pitchFamily="34" charset="-122"/>
                <a:ea typeface="微软雅黑" panose="020B0503020204020204" pitchFamily="34" charset="-122"/>
                <a:sym typeface="+mn-ea"/>
              </a:rPr>
              <a:t>哲学、政治、历史、地理、经济、外国文学名著、中国作家的小说。</a:t>
            </a:r>
          </a:p>
        </p:txBody>
      </p:sp>
      <p:sp>
        <p:nvSpPr>
          <p:cNvPr id="11" name="文本框 10"/>
          <p:cNvSpPr txBox="1"/>
          <p:nvPr/>
        </p:nvSpPr>
        <p:spPr>
          <a:xfrm>
            <a:off x="1268837" y="330101"/>
            <a:ext cx="70916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习近平到达梁家河的时候带来了什么？</a:t>
            </a:r>
          </a:p>
        </p:txBody>
      </p:sp>
      <p:pic>
        <p:nvPicPr>
          <p:cNvPr id="2" name="图片 1" descr="习近平"/>
          <p:cNvPicPr>
            <a:picLocks noChangeAspect="1"/>
          </p:cNvPicPr>
          <p:nvPr/>
        </p:nvPicPr>
        <p:blipFill>
          <a:blip r:embed="rId3"/>
          <a:stretch>
            <a:fillRect/>
          </a:stretch>
        </p:blipFill>
        <p:spPr>
          <a:xfrm>
            <a:off x="407670" y="1607820"/>
            <a:ext cx="4599305" cy="3548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7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18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85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42" presetClass="path" presetSubtype="0" decel="100000" fill="hold" grpId="1" nodeType="withEffect">
                                  <p:stCondLst>
                                    <p:cond delay="0"/>
                                  </p:stCondLst>
                                  <p:childTnLst>
                                    <p:animMotion origin="layout" path="M 3.75E-6 -7.40741E-7 L 0.14518 -0.00023 " pathEditMode="relative" rAng="0" ptsTypes="AA">
                                      <p:cBhvr>
                                        <p:cTn id="18" dur="1000" spd="-100000" fill="hold"/>
                                        <p:tgtEl>
                                          <p:spTgt spid="11"/>
                                        </p:tgtEl>
                                        <p:attrNameLst>
                                          <p:attrName>ppt_x</p:attrName>
                                          <p:attrName>ppt_y</p:attrName>
                                        </p:attrNameLst>
                                      </p:cBhvr>
                                      <p:rCtr x="72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9437" y="330101"/>
            <a:ext cx="58724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习近平到梁家河最先干了什么？</a:t>
            </a:r>
          </a:p>
        </p:txBody>
      </p:sp>
      <p:sp>
        <p:nvSpPr>
          <p:cNvPr id="10" name="矩形: 圆角 4"/>
          <p:cNvSpPr/>
          <p:nvPr/>
        </p:nvSpPr>
        <p:spPr>
          <a:xfrm>
            <a:off x="1152525" y="4069715"/>
            <a:ext cx="1874520" cy="184912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a:solidFill>
                <a:srgbClr val="FFFAF0"/>
              </a:solidFill>
              <a:latin typeface="微软雅黑" panose="020B0503020204020204" pitchFamily="34" charset="-122"/>
              <a:ea typeface="微软雅黑" panose="020B0503020204020204" pitchFamily="34" charset="-122"/>
            </a:endParaRPr>
          </a:p>
        </p:txBody>
      </p:sp>
      <p:sp>
        <p:nvSpPr>
          <p:cNvPr id="11" name="矩形: 圆角 3"/>
          <p:cNvSpPr/>
          <p:nvPr/>
        </p:nvSpPr>
        <p:spPr>
          <a:xfrm>
            <a:off x="978642" y="2028297"/>
            <a:ext cx="2160000" cy="2160000"/>
          </a:xfrm>
          <a:prstGeom prst="roundRect">
            <a:avLst>
              <a:gd name="adj" fmla="val 50000"/>
            </a:avLst>
          </a:prstGeom>
          <a:solidFill>
            <a:srgbClr val="C00000"/>
          </a:solidFill>
          <a:ln w="381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FAF0"/>
                </a:solidFill>
                <a:latin typeface="微软雅黑" panose="020B0503020204020204" pitchFamily="34" charset="-122"/>
                <a:ea typeface="微软雅黑" panose="020B0503020204020204" pitchFamily="34" charset="-122"/>
              </a:rPr>
              <a:t>学习</a:t>
            </a:r>
            <a:endParaRPr lang="zh-CN" altLang="en-US" sz="3200">
              <a:solidFill>
                <a:srgbClr val="FFFAF0"/>
              </a:solidFill>
            </a:endParaRPr>
          </a:p>
        </p:txBody>
      </p:sp>
      <p:sp>
        <p:nvSpPr>
          <p:cNvPr id="17" name="箭头: 燕尾形 5"/>
          <p:cNvSpPr/>
          <p:nvPr/>
        </p:nvSpPr>
        <p:spPr>
          <a:xfrm>
            <a:off x="3446244" y="3416859"/>
            <a:ext cx="746255" cy="556973"/>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452620" y="1847850"/>
            <a:ext cx="7134860" cy="378460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zh-CN" altLang="en-US" sz="2000" dirty="0">
                <a:solidFill>
                  <a:srgbClr val="7C4939"/>
                </a:solidFill>
                <a:latin typeface="微软雅黑" panose="020B0503020204020204" pitchFamily="34" charset="-122"/>
                <a:ea typeface="微软雅黑" panose="020B0503020204020204" pitchFamily="34" charset="-122"/>
              </a:rPr>
              <a:t>       40多年前的梁家河社会文化生活匮乏，黄土高原闭塞而荒凉，待在屋里就是昏暗的窑洞，出门就是漫山遍野的黄土。</a:t>
            </a:r>
          </a:p>
          <a:p>
            <a:pPr algn="just" eaLnBrk="1" hangingPunct="1">
              <a:lnSpc>
                <a:spcPct val="150000"/>
              </a:lnSpc>
              <a:buFont typeface="Arial" panose="020B0604020202020204" pitchFamily="34" charset="0"/>
              <a:buNone/>
              <a:defRPr/>
            </a:pPr>
            <a:r>
              <a:rPr lang="zh-CN" altLang="en-US" sz="2000" b="1" dirty="0">
                <a:solidFill>
                  <a:srgbClr val="7C4939"/>
                </a:solidFill>
                <a:latin typeface="微软雅黑" panose="020B0503020204020204" pitchFamily="34" charset="-122"/>
                <a:ea typeface="微软雅黑" panose="020B0503020204020204" pitchFamily="34" charset="-122"/>
              </a:rPr>
              <a:t>聊天：</a:t>
            </a:r>
            <a:r>
              <a:rPr lang="zh-CN" altLang="en-US" sz="2000" dirty="0">
                <a:solidFill>
                  <a:srgbClr val="7C4939"/>
                </a:solidFill>
                <a:latin typeface="微软雅黑" panose="020B0503020204020204" pitchFamily="34" charset="-122"/>
                <a:ea typeface="微软雅黑" panose="020B0503020204020204" pitchFamily="34" charset="-122"/>
              </a:rPr>
              <a:t>通过聊天，把老百姓当成自己的亲人，了解了梁家河这个山村里的沟沟坎坎，了解老百姓的疾苦。</a:t>
            </a:r>
          </a:p>
          <a:p>
            <a:pPr algn="just" eaLnBrk="1" hangingPunct="1">
              <a:lnSpc>
                <a:spcPct val="150000"/>
              </a:lnSpc>
              <a:buFont typeface="Arial" panose="020B0604020202020204" pitchFamily="34" charset="0"/>
              <a:buNone/>
              <a:defRPr/>
            </a:pPr>
            <a:r>
              <a:rPr lang="zh-CN" altLang="en-US" sz="2000" b="1" dirty="0">
                <a:solidFill>
                  <a:srgbClr val="7C4939"/>
                </a:solidFill>
                <a:latin typeface="微软雅黑" panose="020B0503020204020204" pitchFamily="34" charset="-122"/>
                <a:ea typeface="微软雅黑" panose="020B0503020204020204" pitchFamily="34" charset="-122"/>
              </a:rPr>
              <a:t>看书：</a:t>
            </a:r>
            <a:r>
              <a:rPr lang="zh-CN" altLang="en-US" sz="2000" dirty="0">
                <a:solidFill>
                  <a:srgbClr val="7C4939"/>
                </a:solidFill>
                <a:latin typeface="微软雅黑" panose="020B0503020204020204" pitchFamily="34" charset="-122"/>
                <a:ea typeface="微软雅黑" panose="020B0503020204020204" pitchFamily="34" charset="-122"/>
              </a:rPr>
              <a:t>在繁重的体力劳动中，博览群书，了解外面的世界，充实自己。</a:t>
            </a:r>
          </a:p>
          <a:p>
            <a:pPr algn="just" eaLnBrk="1" hangingPunct="1">
              <a:lnSpc>
                <a:spcPct val="150000"/>
              </a:lnSpc>
              <a:buFont typeface="Arial" panose="020B0604020202020204" pitchFamily="34" charset="0"/>
              <a:buNone/>
              <a:defRPr/>
            </a:pPr>
            <a:r>
              <a:rPr lang="zh-CN" altLang="en-US" sz="2000" b="1" dirty="0">
                <a:solidFill>
                  <a:srgbClr val="7C4939"/>
                </a:solidFill>
                <a:latin typeface="微软雅黑" panose="020B0503020204020204" pitchFamily="34" charset="-122"/>
                <a:ea typeface="微软雅黑" panose="020B0503020204020204" pitchFamily="34" charset="-122"/>
              </a:rPr>
              <a:t>      麻灯照亮了土窑洞，悄悄萌生了中国梦!</a:t>
            </a:r>
          </a:p>
          <a:p>
            <a:pPr algn="just" eaLnBrk="1" hangingPunct="1">
              <a:lnSpc>
                <a:spcPct val="150000"/>
              </a:lnSpc>
              <a:buFont typeface="Arial" panose="020B0604020202020204" pitchFamily="34" charset="0"/>
              <a:buNone/>
              <a:defRPr/>
            </a:pPr>
            <a:r>
              <a:rPr lang="zh-CN" altLang="en-US" sz="2000" b="1" dirty="0">
                <a:solidFill>
                  <a:srgbClr val="7C4939"/>
                </a:solidFill>
                <a:latin typeface="微软雅黑" panose="020B0503020204020204" pitchFamily="34" charset="-122"/>
                <a:ea typeface="微软雅黑" panose="020B0503020204020204" pitchFamily="34" charset="-122"/>
              </a:rPr>
              <a:t>      中国梦的初步构建！</a:t>
            </a:r>
          </a:p>
        </p:txBody>
      </p:sp>
      <p:sp>
        <p:nvSpPr>
          <p:cNvPr id="33" name="文本框 32"/>
          <p:cNvSpPr txBox="1"/>
          <p:nvPr/>
        </p:nvSpPr>
        <p:spPr>
          <a:xfrm>
            <a:off x="1109345" y="4411980"/>
            <a:ext cx="1936750" cy="1468755"/>
          </a:xfrm>
          <a:prstGeom prst="rect">
            <a:avLst/>
          </a:prstGeom>
          <a:noFill/>
        </p:spPr>
        <p:txBody>
          <a:bodyPr wrap="square" rtlCol="0">
            <a:spAutoFit/>
          </a:bodyPr>
          <a:lstStyle/>
          <a:p>
            <a:pPr algn="ctr">
              <a:lnSpc>
                <a:spcPct val="140000"/>
              </a:lnSpc>
            </a:pPr>
            <a:r>
              <a:rPr lang="zh-CN" altLang="en-US" sz="1600" b="1">
                <a:solidFill>
                  <a:srgbClr val="FFFAF0"/>
                </a:solidFill>
                <a:latin typeface="微软雅黑" panose="020B0503020204020204" pitchFamily="34" charset="-122"/>
                <a:ea typeface="微软雅黑" panose="020B0503020204020204" pitchFamily="34" charset="-122"/>
                <a:sym typeface="+mn-ea"/>
              </a:rPr>
              <a:t>向书本学习</a:t>
            </a:r>
          </a:p>
          <a:p>
            <a:pPr algn="ctr">
              <a:lnSpc>
                <a:spcPct val="140000"/>
              </a:lnSpc>
            </a:pPr>
            <a:r>
              <a:rPr lang="zh-CN" altLang="en-US" sz="1600" b="1">
                <a:solidFill>
                  <a:srgbClr val="FFFAF0"/>
                </a:solidFill>
                <a:latin typeface="微软雅黑" panose="020B0503020204020204" pitchFamily="34" charset="-122"/>
                <a:ea typeface="微软雅黑" panose="020B0503020204020204" pitchFamily="34" charset="-122"/>
                <a:sym typeface="+mn-ea"/>
              </a:rPr>
              <a:t>向广大的农村学习向群众学习</a:t>
            </a:r>
            <a:endParaRPr lang="zh-CN" altLang="en-US" sz="1600" b="1">
              <a:solidFill>
                <a:srgbClr val="FFFAF0"/>
              </a:solidFill>
              <a:latin typeface="微软雅黑" panose="020B0503020204020204" pitchFamily="34" charset="-122"/>
              <a:ea typeface="微软雅黑" panose="020B0503020204020204" pitchFamily="34" charset="-122"/>
            </a:endParaRPr>
          </a:p>
          <a:p>
            <a:pPr algn="ctr">
              <a:lnSpc>
                <a:spcPct val="140000"/>
              </a:lnSpc>
            </a:pPr>
            <a:endParaRPr lang="zh-CN" altLang="en-US" sz="1600" b="1"/>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7.40741E-7 L 0.14518 -0.00023 " pathEditMode="relative" rAng="0" ptsTypes="AA">
                                      <p:cBhvr>
                                        <p:cTn id="9" dur="1000" spd="-100000" fill="hold"/>
                                        <p:tgtEl>
                                          <p:spTgt spid="2"/>
                                        </p:tgtEl>
                                        <p:attrNameLst>
                                          <p:attrName>ppt_x</p:attrName>
                                          <p:attrName>ppt_y</p:attrName>
                                        </p:attrNameLst>
                                      </p:cBhvr>
                                      <p:rCtr x="7253" y="-23"/>
                                    </p:animMotion>
                                  </p:childTnLst>
                                </p:cTn>
                              </p:par>
                              <p:par>
                                <p:cTn id="10" presetID="10" presetClass="entr" presetSubtype="0" fill="hold" grpId="0"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750"/>
                                  </p:stCondLst>
                                  <p:childTnLst>
                                    <p:animMotion origin="layout" path="M 1.875E-6 -2.96296E-6 L -0.10326 -2.96296E-6 " pathEditMode="relative" rAng="0" ptsTypes="AA">
                                      <p:cBhvr>
                                        <p:cTn id="14" dur="1000" spd="-100000" fill="hold"/>
                                        <p:tgtEl>
                                          <p:spTgt spid="11"/>
                                        </p:tgtEl>
                                        <p:attrNameLst>
                                          <p:attrName>ppt_x</p:attrName>
                                          <p:attrName>ppt_y</p:attrName>
                                        </p:attrNameLst>
                                      </p:cBhvr>
                                      <p:rCtr x="-5169" y="0"/>
                                    </p:animMotion>
                                  </p:childTnLst>
                                </p:cTn>
                              </p:par>
                              <p:par>
                                <p:cTn id="15" presetID="10" presetClass="entr" presetSubtype="0" fill="hold" grpId="0" nodeType="withEffect">
                                  <p:stCondLst>
                                    <p:cond delay="8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850"/>
                                  </p:stCondLst>
                                  <p:childTnLst>
                                    <p:animMotion origin="layout" path="M 1.875E-6 -2.96296E-6 L -0.10326 -2.96296E-6 " pathEditMode="relative" rAng="0" ptsTypes="AA">
                                      <p:cBhvr>
                                        <p:cTn id="19" dur="1000" spd="-100000" fill="hold"/>
                                        <p:tgtEl>
                                          <p:spTgt spid="10"/>
                                        </p:tgtEl>
                                        <p:attrNameLst>
                                          <p:attrName>ppt_x</p:attrName>
                                          <p:attrName>ppt_y</p:attrName>
                                        </p:attrNameLst>
                                      </p:cBhvr>
                                      <p:rCtr x="-5169" y="0"/>
                                    </p:animMotion>
                                  </p:childTnLst>
                                </p:cTn>
                              </p:par>
                              <p:par>
                                <p:cTn id="20" presetID="22" presetClass="entr" presetSubtype="8" fill="hold" grpId="0" nodeType="withEffect">
                                  <p:stCondLst>
                                    <p:cond delay="175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1" fill="hold" grpId="0" nodeType="withEffect">
                                  <p:stCondLst>
                                    <p:cond delay="225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bldLvl="0" animBg="1"/>
      <p:bldP spid="10" grpId="1" bldLvl="0" animBg="1"/>
      <p:bldP spid="11" grpId="0" bldLvl="0" animBg="1"/>
      <p:bldP spid="11" grpId="1" bldLvl="0" animBg="1"/>
      <p:bldP spid="17" grpId="0" bldLvl="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4200"/>
                    </a14:imgEffect>
                  </a14:imgLayer>
                </a14:imgProps>
              </a:ext>
              <a:ext uri="{28A0092B-C50C-407E-A947-70E740481C1C}">
                <a14:useLocalDpi xmlns:a14="http://schemas.microsoft.com/office/drawing/2010/main" val="0"/>
              </a:ext>
            </a:extLst>
          </a:blip>
          <a:stretch>
            <a:fillRect/>
          </a:stretch>
        </p:blipFill>
        <p:spPr>
          <a:xfrm>
            <a:off x="176647" y="3581400"/>
            <a:ext cx="1562100" cy="3276600"/>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1299592" y="5141929"/>
            <a:ext cx="3186242" cy="1734457"/>
          </a:xfrm>
          <a:prstGeom prst="rect">
            <a:avLst/>
          </a:prstGeom>
        </p:spPr>
      </p:pic>
      <p:grpSp>
        <p:nvGrpSpPr>
          <p:cNvPr id="126" name="组合 125"/>
          <p:cNvGrpSpPr/>
          <p:nvPr/>
        </p:nvGrpSpPr>
        <p:grpSpPr>
          <a:xfrm>
            <a:off x="1211419" y="1839036"/>
            <a:ext cx="2232000" cy="2232000"/>
            <a:chOff x="3851921" y="107991"/>
            <a:chExt cx="1792566" cy="1792567"/>
          </a:xfrm>
        </p:grpSpPr>
        <p:sp>
          <p:nvSpPr>
            <p:cNvPr id="12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任意多边形 12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p:cNvCxnSpPr/>
          <p:nvPr/>
        </p:nvCxnSpPr>
        <p:spPr>
          <a:xfrm flipV="1">
            <a:off x="5297805" y="1784350"/>
            <a:ext cx="6363970" cy="10160"/>
          </a:xfrm>
          <a:prstGeom prst="line">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648705" y="616824"/>
            <a:ext cx="1583690" cy="829945"/>
          </a:xfrm>
          <a:prstGeom prst="rect">
            <a:avLst/>
          </a:prstGeom>
        </p:spPr>
        <p:txBody>
          <a:bodyPr wrap="none">
            <a:spAutoFit/>
          </a:bodyPr>
          <a:lstStyle/>
          <a:p>
            <a:r>
              <a:rPr lang="zh-CN" altLang="en-US" sz="4800" b="1" dirty="0">
                <a:solidFill>
                  <a:srgbClr val="C00000"/>
                </a:solidFill>
                <a:latin typeface="微软雅黑" panose="020B0503020204020204" pitchFamily="34" charset="-122"/>
                <a:ea typeface="微软雅黑" panose="020B0503020204020204" pitchFamily="34" charset="-122"/>
                <a:cs typeface="方正苏新诗柳楷简体-yolan" panose="02000000000000000000" pitchFamily="2" charset="-122"/>
              </a:rPr>
              <a:t>前 言</a:t>
            </a:r>
            <a:endParaRPr lang="zh-CN" altLang="en-US" sz="4800" b="1" i="0" dirty="0">
              <a:solidFill>
                <a:srgbClr val="C00000"/>
              </a:solidFill>
              <a:latin typeface="微软雅黑" panose="020B0503020204020204" pitchFamily="34" charset="-122"/>
              <a:ea typeface="微软雅黑" panose="020B0503020204020204" pitchFamily="34" charset="-122"/>
              <a:cs typeface="方正苏新诗柳楷简体-yolan" panose="02000000000000000000" pitchFamily="2" charset="-122"/>
            </a:endParaRPr>
          </a:p>
        </p:txBody>
      </p:sp>
      <p:sp>
        <p:nvSpPr>
          <p:cNvPr id="10" name="矩形 9"/>
          <p:cNvSpPr/>
          <p:nvPr/>
        </p:nvSpPr>
        <p:spPr>
          <a:xfrm>
            <a:off x="5037455" y="2006600"/>
            <a:ext cx="6624320" cy="3969385"/>
          </a:xfrm>
          <a:prstGeom prst="rect">
            <a:avLst/>
          </a:prstGeom>
        </p:spPr>
        <p:txBody>
          <a:bodyPr wrap="square">
            <a:spAutoFit/>
          </a:bodyPr>
          <a:lstStyle/>
          <a:p>
            <a:pPr algn="just">
              <a:lnSpc>
                <a:spcPct val="150000"/>
              </a:lnSpc>
            </a:pPr>
            <a:r>
              <a:rPr lang="en-US" altLang="zh-CN" sz="2000" b="1" dirty="0">
                <a:solidFill>
                  <a:srgbClr val="7C4939"/>
                </a:solidFill>
                <a:latin typeface="微软雅黑" panose="020B0503020204020204" pitchFamily="34" charset="-122"/>
                <a:ea typeface="微软雅黑" panose="020B0503020204020204" pitchFamily="34" charset="-122"/>
              </a:rPr>
              <a:t>    </a:t>
            </a:r>
            <a:r>
              <a:rPr lang="en-US" altLang="zh-CN" sz="2400" b="1" dirty="0">
                <a:solidFill>
                  <a:srgbClr val="7C4939"/>
                </a:solidFill>
                <a:latin typeface="微软雅黑" panose="020B0503020204020204" pitchFamily="34" charset="-122"/>
                <a:ea typeface="微软雅黑" panose="020B0503020204020204" pitchFamily="34" charset="-122"/>
              </a:rPr>
              <a:t>   </a:t>
            </a:r>
            <a:r>
              <a:rPr lang="zh-CN" altLang="en-US" sz="2400" b="1" dirty="0">
                <a:solidFill>
                  <a:srgbClr val="7C4939"/>
                </a:solidFill>
                <a:latin typeface="微软雅黑" panose="020B0503020204020204" pitchFamily="34" charset="-122"/>
                <a:ea typeface="微软雅黑" panose="020B0503020204020204" pitchFamily="34" charset="-122"/>
              </a:rPr>
              <a:t>人的一生充满各种偶然性，这可能就是我们常说的“命运”。但是，人内在的意志力，人对精神世界的积极追求，又蕴含着很大的必然性。我们讲一个杰出的人物甚至一个伟大的人物，应该重点讲他的成长过程，讲他遇到的困境，讲他付出的努力，看看他的成就是如何取得的。只有过程才能真正给人启迪，给人感悟。</a:t>
            </a:r>
          </a:p>
        </p:txBody>
      </p:sp>
      <p:pic>
        <p:nvPicPr>
          <p:cNvPr id="16" name="图片 15"/>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90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42"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26"/>
                                        </p:tgtEl>
                                        <p:attrNameLst>
                                          <p:attrName>style.visibility</p:attrName>
                                        </p:attrNameLst>
                                      </p:cBhvr>
                                      <p:to>
                                        <p:strVal val="visible"/>
                                      </p:to>
                                    </p:set>
                                    <p:anim calcmode="lin" valueType="num">
                                      <p:cBhvr>
                                        <p:cTn id="19" dur="500" fill="hold"/>
                                        <p:tgtEl>
                                          <p:spTgt spid="126"/>
                                        </p:tgtEl>
                                        <p:attrNameLst>
                                          <p:attrName>ppt_w</p:attrName>
                                        </p:attrNameLst>
                                      </p:cBhvr>
                                      <p:tavLst>
                                        <p:tav tm="0">
                                          <p:val>
                                            <p:fltVal val="0"/>
                                          </p:val>
                                        </p:tav>
                                        <p:tav tm="100000">
                                          <p:val>
                                            <p:strVal val="#ppt_w"/>
                                          </p:val>
                                        </p:tav>
                                      </p:tavLst>
                                    </p:anim>
                                    <p:anim calcmode="lin" valueType="num">
                                      <p:cBhvr>
                                        <p:cTn id="20" dur="500" fill="hold"/>
                                        <p:tgtEl>
                                          <p:spTgt spid="126"/>
                                        </p:tgtEl>
                                        <p:attrNameLst>
                                          <p:attrName>ppt_h</p:attrName>
                                        </p:attrNameLst>
                                      </p:cBhvr>
                                      <p:tavLst>
                                        <p:tav tm="0">
                                          <p:val>
                                            <p:fltVal val="0"/>
                                          </p:val>
                                        </p:tav>
                                        <p:tav tm="100000">
                                          <p:val>
                                            <p:strVal val="#ppt_h"/>
                                          </p:val>
                                        </p:tav>
                                      </p:tavLst>
                                    </p:anim>
                                    <p:animEffect transition="in" filter="fade">
                                      <p:cBhvr>
                                        <p:cTn id="21" dur="500"/>
                                        <p:tgtEl>
                                          <p:spTgt spid="126"/>
                                        </p:tgtEl>
                                      </p:cBhvr>
                                    </p:animEffect>
                                  </p:childTnLst>
                                </p:cTn>
                              </p:par>
                              <p:par>
                                <p:cTn id="22" presetID="26" presetClass="emph" presetSubtype="0" fill="hold" nodeType="withEffect">
                                  <p:stCondLst>
                                    <p:cond delay="1500"/>
                                  </p:stCondLst>
                                  <p:childTnLst>
                                    <p:animEffect transition="out" filter="fade">
                                      <p:cBhvr>
                                        <p:cTn id="23" dur="500" tmFilter="0, 0; .2, .5; .8, .5; 1, 0"/>
                                        <p:tgtEl>
                                          <p:spTgt spid="126"/>
                                        </p:tgtEl>
                                      </p:cBhvr>
                                    </p:animEffect>
                                    <p:animScale>
                                      <p:cBhvr>
                                        <p:cTn id="24" dur="250" autoRev="1" fill="hold"/>
                                        <p:tgtEl>
                                          <p:spTgt spid="126"/>
                                        </p:tgtEl>
                                      </p:cBhvr>
                                      <p:by x="105000" y="105000"/>
                                    </p:animScale>
                                  </p:childTnLst>
                                </p:cTn>
                              </p:par>
                              <p:par>
                                <p:cTn id="25" presetID="22" presetClass="entr" presetSubtype="8"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750"/>
                                        <p:tgtEl>
                                          <p:spTgt spid="8"/>
                                        </p:tgtEl>
                                      </p:cBhvr>
                                    </p:animEffect>
                                  </p:childTnLst>
                                </p:cTn>
                              </p:par>
                              <p:par>
                                <p:cTn id="28" presetID="22" presetClass="entr" presetSubtype="8" fill="hold" nodeType="withEffect">
                                  <p:stCondLst>
                                    <p:cond delay="25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42" presetClass="entr" presetSubtype="0" fill="hold" grpId="0" nodeType="withEffect">
                                  <p:stCondLst>
                                    <p:cond delay="2750"/>
                                  </p:stCondLst>
                                  <p:iterate type="lt">
                                    <p:tmPct val="1554"/>
                                  </p:iterate>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9437" y="330101"/>
            <a:ext cx="58724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习近平到梁家河最先干了什么？</a:t>
            </a:r>
          </a:p>
        </p:txBody>
      </p:sp>
      <p:sp>
        <p:nvSpPr>
          <p:cNvPr id="10" name="矩形: 圆角 4"/>
          <p:cNvSpPr/>
          <p:nvPr/>
        </p:nvSpPr>
        <p:spPr>
          <a:xfrm>
            <a:off x="1152525" y="4069715"/>
            <a:ext cx="1874520" cy="184912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a:solidFill>
                <a:srgbClr val="FFFAF0"/>
              </a:solidFill>
              <a:latin typeface="微软雅黑" panose="020B0503020204020204" pitchFamily="34" charset="-122"/>
              <a:ea typeface="微软雅黑" panose="020B0503020204020204" pitchFamily="34" charset="-122"/>
            </a:endParaRPr>
          </a:p>
        </p:txBody>
      </p:sp>
      <p:sp>
        <p:nvSpPr>
          <p:cNvPr id="11" name="矩形: 圆角 3"/>
          <p:cNvSpPr/>
          <p:nvPr/>
        </p:nvSpPr>
        <p:spPr>
          <a:xfrm>
            <a:off x="978642" y="2028297"/>
            <a:ext cx="2160000" cy="2160000"/>
          </a:xfrm>
          <a:prstGeom prst="roundRect">
            <a:avLst>
              <a:gd name="adj" fmla="val 50000"/>
            </a:avLst>
          </a:prstGeom>
          <a:solidFill>
            <a:srgbClr val="C00000"/>
          </a:solidFill>
          <a:ln w="381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FAF0"/>
                </a:solidFill>
                <a:latin typeface="微软雅黑" panose="020B0503020204020204" pitchFamily="34" charset="-122"/>
                <a:ea typeface="微软雅黑" panose="020B0503020204020204" pitchFamily="34" charset="-122"/>
              </a:rPr>
              <a:t>入党</a:t>
            </a:r>
            <a:endParaRPr lang="zh-CN" altLang="en-US" sz="3200">
              <a:solidFill>
                <a:srgbClr val="FFFAF0"/>
              </a:solidFill>
            </a:endParaRPr>
          </a:p>
        </p:txBody>
      </p:sp>
      <p:sp>
        <p:nvSpPr>
          <p:cNvPr id="17" name="箭头: 燕尾形 5"/>
          <p:cNvSpPr/>
          <p:nvPr/>
        </p:nvSpPr>
        <p:spPr>
          <a:xfrm>
            <a:off x="3446244" y="3416859"/>
            <a:ext cx="746255" cy="556973"/>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109345" y="4316730"/>
            <a:ext cx="1936750" cy="1468755"/>
          </a:xfrm>
          <a:prstGeom prst="rect">
            <a:avLst/>
          </a:prstGeom>
          <a:noFill/>
        </p:spPr>
        <p:txBody>
          <a:bodyPr wrap="square" rtlCol="0">
            <a:spAutoFit/>
          </a:bodyPr>
          <a:lstStyle/>
          <a:p>
            <a:pPr algn="ctr">
              <a:lnSpc>
                <a:spcPct val="140000"/>
              </a:lnSpc>
            </a:pPr>
            <a:r>
              <a:rPr lang="zh-CN" altLang="en-US" sz="1600" b="1">
                <a:solidFill>
                  <a:srgbClr val="FFFAF0"/>
                </a:solidFill>
                <a:latin typeface="微软雅黑" panose="020B0503020204020204" pitchFamily="34" charset="-122"/>
                <a:ea typeface="微软雅黑" panose="020B0503020204020204" pitchFamily="34" charset="-122"/>
                <a:sym typeface="+mn-ea"/>
              </a:rPr>
              <a:t>虽屡次受阻，</a:t>
            </a:r>
          </a:p>
          <a:p>
            <a:pPr algn="ctr">
              <a:lnSpc>
                <a:spcPct val="140000"/>
              </a:lnSpc>
            </a:pPr>
            <a:r>
              <a:rPr lang="zh-CN" altLang="en-US" sz="1600" b="1">
                <a:solidFill>
                  <a:srgbClr val="FFFAF0"/>
                </a:solidFill>
                <a:latin typeface="微软雅黑" panose="020B0503020204020204" pitchFamily="34" charset="-122"/>
                <a:ea typeface="微软雅黑" panose="020B0503020204020204" pitchFamily="34" charset="-122"/>
                <a:sym typeface="+mn-ea"/>
              </a:rPr>
              <a:t>但不停止向党组织靠拢的决心和</a:t>
            </a:r>
          </a:p>
          <a:p>
            <a:pPr algn="ctr">
              <a:lnSpc>
                <a:spcPct val="140000"/>
              </a:lnSpc>
            </a:pPr>
            <a:r>
              <a:rPr lang="zh-CN" altLang="en-US" sz="1600" b="1">
                <a:solidFill>
                  <a:srgbClr val="FFFAF0"/>
                </a:solidFill>
                <a:latin typeface="微软雅黑" panose="020B0503020204020204" pitchFamily="34" charset="-122"/>
                <a:ea typeface="微软雅黑" panose="020B0503020204020204" pitchFamily="34" charset="-122"/>
                <a:sym typeface="+mn-ea"/>
              </a:rPr>
              <a:t>信心</a:t>
            </a:r>
          </a:p>
        </p:txBody>
      </p:sp>
      <p:sp>
        <p:nvSpPr>
          <p:cNvPr id="5" name="矩形 4"/>
          <p:cNvSpPr/>
          <p:nvPr/>
        </p:nvSpPr>
        <p:spPr>
          <a:xfrm>
            <a:off x="5427345" y="1534160"/>
            <a:ext cx="494982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r>
              <a:rPr b="1" dirty="0">
                <a:solidFill>
                  <a:srgbClr val="FFFAF0"/>
                </a:solidFill>
                <a:latin typeface="微软雅黑" panose="020B0503020204020204" pitchFamily="34" charset="-122"/>
                <a:ea typeface="微软雅黑" panose="020B0503020204020204" pitchFamily="34" charset="-122"/>
              </a:rPr>
              <a:t>写入党申请书</a:t>
            </a:r>
          </a:p>
        </p:txBody>
      </p:sp>
      <p:sp>
        <p:nvSpPr>
          <p:cNvPr id="3" name="矩形 2"/>
          <p:cNvSpPr/>
          <p:nvPr/>
        </p:nvSpPr>
        <p:spPr>
          <a:xfrm>
            <a:off x="5427345" y="2385060"/>
            <a:ext cx="494982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r>
              <a:rPr b="1" dirty="0">
                <a:solidFill>
                  <a:srgbClr val="FFFAF0"/>
                </a:solidFill>
                <a:latin typeface="微软雅黑" panose="020B0503020204020204" pitchFamily="34" charset="-122"/>
                <a:ea typeface="微软雅黑" panose="020B0503020204020204" pitchFamily="34" charset="-122"/>
              </a:rPr>
              <a:t>组织上调查申请人自己有没有政治上的问题</a:t>
            </a:r>
          </a:p>
        </p:txBody>
      </p:sp>
      <p:sp>
        <p:nvSpPr>
          <p:cNvPr id="4" name="矩形 3"/>
          <p:cNvSpPr/>
          <p:nvPr/>
        </p:nvSpPr>
        <p:spPr>
          <a:xfrm>
            <a:off x="5427345" y="3305175"/>
            <a:ext cx="494982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r>
              <a:rPr b="1" dirty="0">
                <a:solidFill>
                  <a:srgbClr val="FFFAF0"/>
                </a:solidFill>
                <a:latin typeface="微软雅黑" panose="020B0503020204020204" pitchFamily="34" charset="-122"/>
                <a:ea typeface="微软雅黑" panose="020B0503020204020204" pitchFamily="34" charset="-122"/>
              </a:rPr>
              <a:t>审查申请人主要的亲属关系、社会关系</a:t>
            </a:r>
          </a:p>
        </p:txBody>
      </p:sp>
      <p:sp>
        <p:nvSpPr>
          <p:cNvPr id="148" name=" 148"/>
          <p:cNvSpPr/>
          <p:nvPr/>
        </p:nvSpPr>
        <p:spPr>
          <a:xfrm rot="5400000" flipV="1">
            <a:off x="7690485" y="2042795"/>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矩形 11"/>
          <p:cNvSpPr/>
          <p:nvPr/>
        </p:nvSpPr>
        <p:spPr>
          <a:xfrm>
            <a:off x="6565900" y="3735705"/>
            <a:ext cx="381063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r>
              <a:rPr b="1" dirty="0">
                <a:solidFill>
                  <a:srgbClr val="FFFAF0"/>
                </a:solidFill>
                <a:latin typeface="微软雅黑" panose="020B0503020204020204" pitchFamily="34" charset="-122"/>
                <a:ea typeface="微软雅黑" panose="020B0503020204020204" pitchFamily="34" charset="-122"/>
              </a:rPr>
              <a:t>亲属没有坐牢</a:t>
            </a:r>
          </a:p>
        </p:txBody>
      </p:sp>
      <p:sp>
        <p:nvSpPr>
          <p:cNvPr id="13" name="矩形 12"/>
          <p:cNvSpPr/>
          <p:nvPr/>
        </p:nvSpPr>
        <p:spPr>
          <a:xfrm>
            <a:off x="6566535" y="4165600"/>
            <a:ext cx="381063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r>
              <a:rPr b="1" dirty="0">
                <a:solidFill>
                  <a:srgbClr val="FFFAF0"/>
                </a:solidFill>
                <a:latin typeface="微软雅黑" panose="020B0503020204020204" pitchFamily="34" charset="-122"/>
                <a:ea typeface="微软雅黑" panose="020B0503020204020204" pitchFamily="34" charset="-122"/>
              </a:rPr>
              <a:t>没有“地、富、反、坏、右”</a:t>
            </a:r>
          </a:p>
        </p:txBody>
      </p:sp>
      <p:sp>
        <p:nvSpPr>
          <p:cNvPr id="14" name="矩形 13"/>
          <p:cNvSpPr/>
          <p:nvPr/>
        </p:nvSpPr>
        <p:spPr>
          <a:xfrm>
            <a:off x="6566535" y="4582795"/>
            <a:ext cx="381063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r>
              <a:rPr b="1" dirty="0">
                <a:solidFill>
                  <a:srgbClr val="FFFAF0"/>
                </a:solidFill>
                <a:latin typeface="微软雅黑" panose="020B0503020204020204" pitchFamily="34" charset="-122"/>
                <a:ea typeface="微软雅黑" panose="020B0503020204020204" pitchFamily="34" charset="-122"/>
              </a:rPr>
              <a:t>工作表现也好</a:t>
            </a:r>
          </a:p>
        </p:txBody>
      </p:sp>
      <p:sp>
        <p:nvSpPr>
          <p:cNvPr id="15" name="矩形 14"/>
          <p:cNvSpPr/>
          <p:nvPr/>
        </p:nvSpPr>
        <p:spPr>
          <a:xfrm>
            <a:off x="5427980" y="5480685"/>
            <a:ext cx="494982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r>
              <a:rPr b="1" dirty="0">
                <a:solidFill>
                  <a:srgbClr val="FFFAF0"/>
                </a:solidFill>
                <a:latin typeface="微软雅黑" panose="020B0503020204020204" pitchFamily="34" charset="-122"/>
                <a:ea typeface="微软雅黑" panose="020B0503020204020204" pitchFamily="34" charset="-122"/>
              </a:rPr>
              <a:t>入党</a:t>
            </a:r>
          </a:p>
        </p:txBody>
      </p:sp>
      <p:sp>
        <p:nvSpPr>
          <p:cNvPr id="18" name=" 148"/>
          <p:cNvSpPr/>
          <p:nvPr/>
        </p:nvSpPr>
        <p:spPr>
          <a:xfrm rot="5400000" flipV="1">
            <a:off x="7690485" y="2926715"/>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 name=" 148"/>
          <p:cNvSpPr/>
          <p:nvPr/>
        </p:nvSpPr>
        <p:spPr>
          <a:xfrm rot="5400000" flipV="1">
            <a:off x="7759065" y="5109210"/>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 name="矩形 19"/>
          <p:cNvSpPr/>
          <p:nvPr/>
        </p:nvSpPr>
        <p:spPr>
          <a:xfrm>
            <a:off x="6160770" y="3735705"/>
            <a:ext cx="32702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endParaRPr b="1" dirty="0">
              <a:solidFill>
                <a:srgbClr val="FFFAF0"/>
              </a:solidFill>
              <a:latin typeface="微软雅黑" panose="020B0503020204020204" pitchFamily="34" charset="-122"/>
              <a:ea typeface="微软雅黑" panose="020B0503020204020204" pitchFamily="34" charset="-122"/>
            </a:endParaRPr>
          </a:p>
        </p:txBody>
      </p:sp>
      <p:sp>
        <p:nvSpPr>
          <p:cNvPr id="21" name="矩形 20"/>
          <p:cNvSpPr/>
          <p:nvPr/>
        </p:nvSpPr>
        <p:spPr>
          <a:xfrm>
            <a:off x="6161405" y="4165600"/>
            <a:ext cx="32702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endParaRPr b="1" dirty="0">
              <a:solidFill>
                <a:srgbClr val="FFFAF0"/>
              </a:solidFill>
              <a:latin typeface="微软雅黑" panose="020B0503020204020204" pitchFamily="34" charset="-122"/>
              <a:ea typeface="微软雅黑" panose="020B0503020204020204" pitchFamily="34" charset="-122"/>
            </a:endParaRPr>
          </a:p>
        </p:txBody>
      </p:sp>
      <p:sp>
        <p:nvSpPr>
          <p:cNvPr id="22" name="矩形 21"/>
          <p:cNvSpPr/>
          <p:nvPr/>
        </p:nvSpPr>
        <p:spPr>
          <a:xfrm>
            <a:off x="6161405" y="4582795"/>
            <a:ext cx="327025" cy="368300"/>
          </a:xfrm>
          <a:prstGeom prst="rect">
            <a:avLst/>
          </a:prstGeom>
          <a:solidFill>
            <a:srgbClr val="C00000"/>
          </a:solidFill>
        </p:spPr>
        <p:txBody>
          <a:bodyPr wrap="square">
            <a:spAutoFit/>
          </a:bodyPr>
          <a:lstStyle/>
          <a:p>
            <a:pPr eaLnBrk="1" hangingPunct="1">
              <a:buFont typeface="Arial" panose="020B0604020202020204" pitchFamily="34" charset="0"/>
              <a:buNone/>
              <a:defRPr/>
            </a:pPr>
            <a:endParaRPr b="1" dirty="0">
              <a:solidFill>
                <a:srgbClr val="FFFAF0"/>
              </a:solidFill>
              <a:latin typeface="微软雅黑" panose="020B0503020204020204" pitchFamily="34" charset="-122"/>
              <a:ea typeface="微软雅黑" panose="020B0503020204020204" pitchFamily="34" charset="-122"/>
            </a:endParaRPr>
          </a:p>
        </p:txBody>
      </p:sp>
      <p:sp>
        <p:nvSpPr>
          <p:cNvPr id="23" name="矩形 22"/>
          <p:cNvSpPr/>
          <p:nvPr/>
        </p:nvSpPr>
        <p:spPr>
          <a:xfrm>
            <a:off x="5013325" y="1534160"/>
            <a:ext cx="327025" cy="368300"/>
          </a:xfrm>
          <a:prstGeom prst="rect">
            <a:avLst/>
          </a:prstGeom>
          <a:solidFill>
            <a:srgbClr val="C00000"/>
          </a:solidFill>
        </p:spPr>
        <p:txBody>
          <a:bodyPr wrap="square">
            <a:spAutoFit/>
          </a:bodyPr>
          <a:lstStyle/>
          <a:p>
            <a:pPr algn="ctr">
              <a:defRPr/>
            </a:pPr>
            <a:r>
              <a:rPr lang="en-US" altLang="zh-CN" b="1" dirty="0">
                <a:solidFill>
                  <a:srgbClr val="FFFAF0"/>
                </a:solidFill>
                <a:latin typeface="Century Gothic" panose="020B0502020202020204" pitchFamily="34" charset="0"/>
                <a:ea typeface="微软雅黑" panose="020B0503020204020204" pitchFamily="34" charset="-122"/>
                <a:sym typeface="+mn-ea"/>
              </a:rPr>
              <a:t>1</a:t>
            </a:r>
            <a:endParaRPr b="1" dirty="0">
              <a:solidFill>
                <a:srgbClr val="FFFAF0"/>
              </a:solidFill>
              <a:latin typeface="微软雅黑" panose="020B0503020204020204" pitchFamily="34" charset="-122"/>
              <a:ea typeface="微软雅黑" panose="020B0503020204020204" pitchFamily="34" charset="-122"/>
            </a:endParaRPr>
          </a:p>
        </p:txBody>
      </p:sp>
      <p:sp>
        <p:nvSpPr>
          <p:cNvPr id="24" name="矩形 23"/>
          <p:cNvSpPr/>
          <p:nvPr/>
        </p:nvSpPr>
        <p:spPr>
          <a:xfrm>
            <a:off x="5013325" y="2357120"/>
            <a:ext cx="327025" cy="368300"/>
          </a:xfrm>
          <a:prstGeom prst="rect">
            <a:avLst/>
          </a:prstGeom>
          <a:solidFill>
            <a:srgbClr val="C00000"/>
          </a:solidFill>
        </p:spPr>
        <p:txBody>
          <a:bodyPr wrap="square">
            <a:spAutoFit/>
          </a:bodyPr>
          <a:lstStyle/>
          <a:p>
            <a:pPr algn="ctr">
              <a:defRPr/>
            </a:pPr>
            <a:r>
              <a:rPr lang="en-US" altLang="zh-CN" b="1" dirty="0">
                <a:solidFill>
                  <a:srgbClr val="FFFAF0"/>
                </a:solidFill>
                <a:latin typeface="Century Gothic" panose="020B0502020202020204" pitchFamily="34" charset="0"/>
                <a:ea typeface="微软雅黑" panose="020B0503020204020204" pitchFamily="34" charset="-122"/>
                <a:sym typeface="+mn-ea"/>
              </a:rPr>
              <a:t>2</a:t>
            </a:r>
            <a:endParaRPr b="1" dirty="0">
              <a:solidFill>
                <a:srgbClr val="FFFAF0"/>
              </a:solidFill>
              <a:latin typeface="微软雅黑" panose="020B0503020204020204" pitchFamily="34" charset="-122"/>
              <a:ea typeface="微软雅黑" panose="020B0503020204020204" pitchFamily="34" charset="-122"/>
            </a:endParaRPr>
          </a:p>
        </p:txBody>
      </p:sp>
      <p:sp>
        <p:nvSpPr>
          <p:cNvPr id="25" name="矩形 24"/>
          <p:cNvSpPr/>
          <p:nvPr/>
        </p:nvSpPr>
        <p:spPr>
          <a:xfrm>
            <a:off x="5013325" y="3305175"/>
            <a:ext cx="327025" cy="368300"/>
          </a:xfrm>
          <a:prstGeom prst="rect">
            <a:avLst/>
          </a:prstGeom>
          <a:solidFill>
            <a:srgbClr val="C00000"/>
          </a:solidFill>
        </p:spPr>
        <p:txBody>
          <a:bodyPr wrap="square">
            <a:spAutoFit/>
          </a:bodyPr>
          <a:lstStyle/>
          <a:p>
            <a:pPr algn="ctr">
              <a:defRPr/>
            </a:pPr>
            <a:r>
              <a:rPr lang="en-US" altLang="zh-CN" b="1" dirty="0">
                <a:solidFill>
                  <a:srgbClr val="FFFAF0"/>
                </a:solidFill>
                <a:latin typeface="Century Gothic" panose="020B0502020202020204" pitchFamily="34" charset="0"/>
                <a:ea typeface="微软雅黑" panose="020B0503020204020204" pitchFamily="34" charset="-122"/>
                <a:sym typeface="+mn-ea"/>
              </a:rPr>
              <a:t>3</a:t>
            </a:r>
            <a:endParaRPr b="1" dirty="0">
              <a:solidFill>
                <a:srgbClr val="FFFAF0"/>
              </a:solidFill>
              <a:latin typeface="微软雅黑" panose="020B0503020204020204" pitchFamily="34" charset="-122"/>
              <a:ea typeface="微软雅黑" panose="020B0503020204020204" pitchFamily="34" charset="-122"/>
            </a:endParaRPr>
          </a:p>
        </p:txBody>
      </p:sp>
      <p:sp>
        <p:nvSpPr>
          <p:cNvPr id="26" name="矩形 25"/>
          <p:cNvSpPr/>
          <p:nvPr/>
        </p:nvSpPr>
        <p:spPr>
          <a:xfrm>
            <a:off x="5013325" y="5480685"/>
            <a:ext cx="327025" cy="368300"/>
          </a:xfrm>
          <a:prstGeom prst="rect">
            <a:avLst/>
          </a:prstGeom>
          <a:solidFill>
            <a:srgbClr val="C00000"/>
          </a:solidFill>
        </p:spPr>
        <p:txBody>
          <a:bodyPr wrap="square">
            <a:spAutoFit/>
          </a:bodyPr>
          <a:lstStyle/>
          <a:p>
            <a:pPr algn="ctr">
              <a:defRPr/>
            </a:pPr>
            <a:r>
              <a:rPr lang="en-US" b="1" dirty="0">
                <a:solidFill>
                  <a:srgbClr val="FFFAF0"/>
                </a:solidFill>
                <a:latin typeface="Century Gothic" panose="020B0502020202020204" pitchFamily="34" charset="0"/>
                <a:ea typeface="微软雅黑" panose="020B0503020204020204" pitchFamily="34" charset="-122"/>
                <a:sym typeface="+mn-ea"/>
              </a:rPr>
              <a:t>4</a:t>
            </a:r>
            <a:endParaRPr lang="en-US" b="1" dirty="0">
              <a:solidFill>
                <a:srgbClr val="FFFAF0"/>
              </a:solidFill>
              <a:latin typeface="微软雅黑" panose="020B0503020204020204" pitchFamily="34" charset="-122"/>
              <a:ea typeface="微软雅黑" panose="020B0503020204020204" pitchFamily="34" charset="-122"/>
            </a:endParaRPr>
          </a:p>
        </p:txBody>
      </p:sp>
      <p:pic>
        <p:nvPicPr>
          <p:cNvPr id="6" name="图片 5" descr="267f9e2f07082838f03ac3ebb899a9014c08f11e"/>
          <p:cNvPicPr>
            <a:picLocks noChangeAspect="1"/>
          </p:cNvPicPr>
          <p:nvPr/>
        </p:nvPicPr>
        <p:blipFill>
          <a:blip r:embed="rId3"/>
          <a:stretch>
            <a:fillRect/>
          </a:stretch>
        </p:blipFill>
        <p:spPr>
          <a:xfrm>
            <a:off x="10509250" y="1137920"/>
            <a:ext cx="1576070" cy="2103120"/>
          </a:xfrm>
          <a:prstGeom prst="rect">
            <a:avLst/>
          </a:prstGeom>
        </p:spPr>
      </p:pic>
      <p:pic>
        <p:nvPicPr>
          <p:cNvPr id="7" name="图片 6" descr="d833c895d143ad4b133f593f82025aafa40f063f"/>
          <p:cNvPicPr>
            <a:picLocks noChangeAspect="1"/>
          </p:cNvPicPr>
          <p:nvPr/>
        </p:nvPicPr>
        <p:blipFill>
          <a:blip r:embed="rId4"/>
          <a:stretch>
            <a:fillRect/>
          </a:stretch>
        </p:blipFill>
        <p:spPr>
          <a:xfrm>
            <a:off x="4665980" y="1137920"/>
            <a:ext cx="7419340" cy="4780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7.40741E-7 L 0.14518 -0.00023 " pathEditMode="relative" rAng="0" ptsTypes="AA">
                                      <p:cBhvr>
                                        <p:cTn id="9" dur="1000" spd="-100000" fill="hold"/>
                                        <p:tgtEl>
                                          <p:spTgt spid="2"/>
                                        </p:tgtEl>
                                        <p:attrNameLst>
                                          <p:attrName>ppt_x</p:attrName>
                                          <p:attrName>ppt_y</p:attrName>
                                        </p:attrNameLst>
                                      </p:cBhvr>
                                      <p:rCtr x="7253" y="-23"/>
                                    </p:animMotion>
                                  </p:childTnLst>
                                </p:cTn>
                              </p:par>
                              <p:par>
                                <p:cTn id="10" presetID="10" presetClass="entr" presetSubtype="0" fill="hold" grpId="0"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750"/>
                                  </p:stCondLst>
                                  <p:childTnLst>
                                    <p:animMotion origin="layout" path="M 1.875E-6 -2.96296E-6 L -0.10326 -2.96296E-6 " pathEditMode="relative" rAng="0" ptsTypes="AA">
                                      <p:cBhvr>
                                        <p:cTn id="14" dur="1000" spd="-100000" fill="hold"/>
                                        <p:tgtEl>
                                          <p:spTgt spid="11"/>
                                        </p:tgtEl>
                                        <p:attrNameLst>
                                          <p:attrName>ppt_x</p:attrName>
                                          <p:attrName>ppt_y</p:attrName>
                                        </p:attrNameLst>
                                      </p:cBhvr>
                                      <p:rCtr x="-5169" y="0"/>
                                    </p:animMotion>
                                  </p:childTnLst>
                                </p:cTn>
                              </p:par>
                              <p:par>
                                <p:cTn id="15" presetID="10" presetClass="entr" presetSubtype="0" fill="hold" grpId="0" nodeType="withEffect">
                                  <p:stCondLst>
                                    <p:cond delay="8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850"/>
                                  </p:stCondLst>
                                  <p:childTnLst>
                                    <p:animMotion origin="layout" path="M 1.875E-6 -2.96296E-6 L -0.10326 -2.96296E-6 " pathEditMode="relative" rAng="0" ptsTypes="AA">
                                      <p:cBhvr>
                                        <p:cTn id="19" dur="1000" spd="-100000" fill="hold"/>
                                        <p:tgtEl>
                                          <p:spTgt spid="10"/>
                                        </p:tgtEl>
                                        <p:attrNameLst>
                                          <p:attrName>ppt_x</p:attrName>
                                          <p:attrName>ppt_y</p:attrName>
                                        </p:attrNameLst>
                                      </p:cBhvr>
                                      <p:rCtr x="-5169" y="0"/>
                                    </p:animMotion>
                                  </p:childTnLst>
                                </p:cTn>
                              </p:par>
                              <p:par>
                                <p:cTn id="20" presetID="22" presetClass="entr" presetSubtype="8" fill="hold" grpId="0" nodeType="withEffect">
                                  <p:stCondLst>
                                    <p:cond delay="175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175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grpId="0" nodeType="withEffect">
                                  <p:stCondLst>
                                    <p:cond delay="175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22" presetClass="entr" presetSubtype="8" fill="hold" grpId="0" nodeType="withEffect">
                                  <p:stCondLst>
                                    <p:cond delay="1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22" presetClass="entr" presetSubtype="8" fill="hold" grpId="0" nodeType="withEffect">
                                  <p:stCondLst>
                                    <p:cond delay="175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22" presetClass="entr" presetSubtype="8" fill="hold" grpId="0" nodeType="withEffect">
                                  <p:stCondLst>
                                    <p:cond delay="175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8" fill="hold" grpId="0" nodeType="withEffect">
                                  <p:stCondLst>
                                    <p:cond delay="175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22" presetClass="entr" presetSubtype="8" fill="hold" grpId="0" nodeType="withEffect">
                                  <p:stCondLst>
                                    <p:cond delay="175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grpId="0" nodeType="withEffect">
                                  <p:stCondLst>
                                    <p:cond delay="175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grpId="0" nodeType="withEffect">
                                  <p:stCondLst>
                                    <p:cond delay="175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par>
                                <p:cTn id="50" presetID="22" presetClass="entr" presetSubtype="8" fill="hold" grpId="0" nodeType="withEffect">
                                  <p:stCondLst>
                                    <p:cond delay="175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22" presetClass="entr" presetSubtype="8" fill="hold" grpId="0" nodeType="withEffect">
                                  <p:stCondLst>
                                    <p:cond delay="175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175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par>
                                <p:cTn id="59" presetID="22" presetClass="entr" presetSubtype="8" fill="hold" grpId="0" nodeType="withEffect">
                                  <p:stCondLst>
                                    <p:cond delay="175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par>
                                <p:cTn id="62" presetID="22" presetClass="entr" presetSubtype="8" fill="hold" grpId="0" nodeType="withEffect">
                                  <p:stCondLst>
                                    <p:cond delay="175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bldLvl="0" animBg="1"/>
      <p:bldP spid="10" grpId="1" bldLvl="0" animBg="1"/>
      <p:bldP spid="11" grpId="0" bldLvl="0" animBg="1"/>
      <p:bldP spid="11" grpId="1" bldLvl="0" animBg="1"/>
      <p:bldP spid="17" grpId="0" bldLvl="0" animBg="1"/>
      <p:bldP spid="5" grpId="0" bldLvl="0" animBg="1"/>
      <p:bldP spid="3" grpId="0" bldLvl="0" animBg="1"/>
      <p:bldP spid="4" grpId="0" bldLvl="0" animBg="1"/>
      <p:bldP spid="12" grpId="0" bldLvl="0" animBg="1"/>
      <p:bldP spid="13" grpId="0" bldLvl="0" animBg="1"/>
      <p:bldP spid="14" grpId="0" bldLvl="0" animBg="1"/>
      <p:bldP spid="15"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Title_1"/>
          <p:cNvSpPr/>
          <p:nvPr>
            <p:custDataLst>
              <p:tags r:id="rId1"/>
            </p:custDataLst>
          </p:nvPr>
        </p:nvSpPr>
        <p:spPr>
          <a:xfrm>
            <a:off x="1745233" y="2869848"/>
            <a:ext cx="2160000" cy="2160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endParaRPr lang="zh-CN" altLang="en-US" sz="2800" b="1" dirty="0">
              <a:solidFill>
                <a:srgbClr val="FFFAF0"/>
              </a:solidFill>
              <a:latin typeface="微软雅黑" panose="020B0503020204020204" pitchFamily="34" charset="-122"/>
              <a:ea typeface="微软雅黑" panose="020B0503020204020204" pitchFamily="34" charset="-122"/>
            </a:endParaRPr>
          </a:p>
        </p:txBody>
      </p:sp>
      <p:sp>
        <p:nvSpPr>
          <p:cNvPr id="7" name="弧形 6"/>
          <p:cNvSpPr/>
          <p:nvPr/>
        </p:nvSpPr>
        <p:spPr>
          <a:xfrm>
            <a:off x="637694" y="1789848"/>
            <a:ext cx="4161155" cy="4320000"/>
          </a:xfrm>
          <a:prstGeom prst="arc">
            <a:avLst>
              <a:gd name="adj1" fmla="val 17204711"/>
              <a:gd name="adj2" fmla="val 445810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MH_Other_1"/>
          <p:cNvSpPr/>
          <p:nvPr>
            <p:custDataLst>
              <p:tags r:id="rId2"/>
            </p:custDataLst>
          </p:nvPr>
        </p:nvSpPr>
        <p:spPr>
          <a:xfrm>
            <a:off x="3769462" y="1958776"/>
            <a:ext cx="720000" cy="720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400" dirty="0">
                <a:solidFill>
                  <a:srgbClr val="FFFAF0"/>
                </a:solidFill>
                <a:latin typeface="Century Gothic" panose="020B0502020202020204" pitchFamily="34" charset="0"/>
              </a:rPr>
              <a:t>1</a:t>
            </a:r>
            <a:endParaRPr lang="zh-CN" altLang="en-US" sz="2400" dirty="0">
              <a:solidFill>
                <a:srgbClr val="FFFAF0"/>
              </a:solidFill>
              <a:latin typeface="Century Gothic" panose="020B0502020202020204" pitchFamily="34" charset="0"/>
            </a:endParaRPr>
          </a:p>
        </p:txBody>
      </p:sp>
      <p:sp>
        <p:nvSpPr>
          <p:cNvPr id="5" name="矩形 4"/>
          <p:cNvSpPr/>
          <p:nvPr/>
        </p:nvSpPr>
        <p:spPr>
          <a:xfrm>
            <a:off x="4798607" y="1865063"/>
            <a:ext cx="5026447" cy="553085"/>
          </a:xfrm>
          <a:prstGeom prst="rect">
            <a:avLst/>
          </a:prstGeom>
        </p:spPr>
        <p:txBody>
          <a:bodyPr wrap="square">
            <a:spAutoFit/>
          </a:bodyPr>
          <a:lstStyle/>
          <a:p>
            <a:pPr>
              <a:lnSpc>
                <a:spcPct val="150000"/>
              </a:lnSpc>
            </a:pPr>
            <a:r>
              <a:rPr sz="2000" dirty="0">
                <a:solidFill>
                  <a:srgbClr val="7C4939"/>
                </a:solidFill>
                <a:latin typeface="微软雅黑" panose="020B0503020204020204" pitchFamily="34" charset="-122"/>
                <a:ea typeface="微软雅黑" panose="020B0503020204020204" pitchFamily="34" charset="-122"/>
              </a:rPr>
              <a:t>打坝——重视农田基本建设。</a:t>
            </a:r>
          </a:p>
        </p:txBody>
      </p:sp>
      <p:sp>
        <p:nvSpPr>
          <p:cNvPr id="8" name="MH_Other_1"/>
          <p:cNvSpPr/>
          <p:nvPr>
            <p:custDataLst>
              <p:tags r:id="rId3"/>
            </p:custDataLst>
          </p:nvPr>
        </p:nvSpPr>
        <p:spPr>
          <a:xfrm>
            <a:off x="4306837" y="2759268"/>
            <a:ext cx="720000" cy="720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400" dirty="0">
                <a:solidFill>
                  <a:srgbClr val="FFFAF0"/>
                </a:solidFill>
                <a:latin typeface="Century Gothic" panose="020B0502020202020204" pitchFamily="34" charset="0"/>
              </a:rPr>
              <a:t>2</a:t>
            </a:r>
            <a:endParaRPr lang="zh-CN" altLang="en-US" sz="2400" dirty="0">
              <a:solidFill>
                <a:srgbClr val="FFFAF0"/>
              </a:solidFill>
              <a:latin typeface="Century Gothic" panose="020B0502020202020204" pitchFamily="34" charset="0"/>
            </a:endParaRPr>
          </a:p>
        </p:txBody>
      </p:sp>
      <p:sp>
        <p:nvSpPr>
          <p:cNvPr id="12" name="MH_Other_1"/>
          <p:cNvSpPr/>
          <p:nvPr>
            <p:custDataLst>
              <p:tags r:id="rId4"/>
            </p:custDataLst>
          </p:nvPr>
        </p:nvSpPr>
        <p:spPr>
          <a:xfrm>
            <a:off x="4382872" y="3706951"/>
            <a:ext cx="720000" cy="720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400" dirty="0">
                <a:solidFill>
                  <a:srgbClr val="FFFAF0"/>
                </a:solidFill>
                <a:latin typeface="Century Gothic" panose="020B0502020202020204" pitchFamily="34" charset="0"/>
              </a:rPr>
              <a:t>3</a:t>
            </a:r>
            <a:endParaRPr lang="zh-CN" altLang="en-US" sz="2400" dirty="0">
              <a:solidFill>
                <a:srgbClr val="FFFAF0"/>
              </a:solidFill>
              <a:latin typeface="Century Gothic" panose="020B0502020202020204" pitchFamily="34" charset="0"/>
            </a:endParaRPr>
          </a:p>
        </p:txBody>
      </p:sp>
      <p:sp>
        <p:nvSpPr>
          <p:cNvPr id="14" name="TextBox 25"/>
          <p:cNvSpPr txBox="1">
            <a:spLocks noChangeArrowheads="1"/>
          </p:cNvSpPr>
          <p:nvPr/>
        </p:nvSpPr>
        <p:spPr bwMode="auto">
          <a:xfrm>
            <a:off x="5102772" y="4638292"/>
            <a:ext cx="502644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pPr>
            <a:r>
              <a:rPr lang="zh-CN" altLang="en-US" sz="2000" dirty="0">
                <a:solidFill>
                  <a:srgbClr val="7C4939"/>
                </a:solidFill>
                <a:latin typeface="微软雅黑" panose="020B0503020204020204" pitchFamily="34" charset="-122"/>
              </a:rPr>
              <a:t>办磨坊——腾出更多劳动力力用于生产。</a:t>
            </a:r>
          </a:p>
        </p:txBody>
      </p:sp>
      <p:sp>
        <p:nvSpPr>
          <p:cNvPr id="9" name="文本框 8"/>
          <p:cNvSpPr txBox="1"/>
          <p:nvPr/>
        </p:nvSpPr>
        <p:spPr>
          <a:xfrm>
            <a:off x="1800860" y="3321685"/>
            <a:ext cx="2048510" cy="1419860"/>
          </a:xfrm>
          <a:prstGeom prst="rect">
            <a:avLst/>
          </a:prstGeom>
          <a:noFill/>
        </p:spPr>
        <p:txBody>
          <a:bodyPr wrap="square" rtlCol="0">
            <a:spAutoFit/>
          </a:bodyPr>
          <a:lstStyle/>
          <a:p>
            <a:pPr algn="ctr">
              <a:lnSpc>
                <a:spcPct val="120000"/>
              </a:lnSpc>
            </a:pPr>
            <a:r>
              <a:rPr lang="zh-CN" altLang="en-US" b="1">
                <a:solidFill>
                  <a:srgbClr val="FFFAF0"/>
                </a:solidFill>
                <a:latin typeface="微软雅黑" panose="020B0503020204020204" pitchFamily="34" charset="-122"/>
                <a:ea typeface="微软雅黑" panose="020B0503020204020204" pitchFamily="34" charset="-122"/>
                <a:sym typeface="+mn-ea"/>
              </a:rPr>
              <a:t>习近平被梁家河</a:t>
            </a:r>
          </a:p>
          <a:p>
            <a:pPr algn="ctr">
              <a:lnSpc>
                <a:spcPct val="120000"/>
              </a:lnSpc>
            </a:pPr>
            <a:r>
              <a:rPr lang="zh-CN" altLang="en-US" b="1">
                <a:solidFill>
                  <a:srgbClr val="FFFAF0"/>
                </a:solidFill>
                <a:latin typeface="微软雅黑" panose="020B0503020204020204" pitchFamily="34" charset="-122"/>
                <a:ea typeface="微软雅黑" panose="020B0503020204020204" pitchFamily="34" charset="-122"/>
                <a:sym typeface="+mn-ea"/>
              </a:rPr>
              <a:t>人推举为大队党支部书记之后做了</a:t>
            </a:r>
          </a:p>
          <a:p>
            <a:pPr algn="ctr">
              <a:lnSpc>
                <a:spcPct val="120000"/>
              </a:lnSpc>
            </a:pPr>
            <a:r>
              <a:rPr lang="zh-CN" altLang="en-US" b="1">
                <a:solidFill>
                  <a:srgbClr val="FFFAF0"/>
                </a:solidFill>
                <a:latin typeface="微软雅黑" panose="020B0503020204020204" pitchFamily="34" charset="-122"/>
                <a:ea typeface="微软雅黑" panose="020B0503020204020204" pitchFamily="34" charset="-122"/>
                <a:sym typeface="+mn-ea"/>
              </a:rPr>
              <a:t>哪些事情？</a:t>
            </a:r>
            <a:endParaRPr lang="zh-CN" altLang="en-US" b="1"/>
          </a:p>
        </p:txBody>
      </p:sp>
      <p:sp>
        <p:nvSpPr>
          <p:cNvPr id="15" name="矩形 14"/>
          <p:cNvSpPr/>
          <p:nvPr/>
        </p:nvSpPr>
        <p:spPr>
          <a:xfrm>
            <a:off x="5236210" y="2679065"/>
            <a:ext cx="6638290" cy="768350"/>
          </a:xfrm>
          <a:prstGeom prst="rect">
            <a:avLst/>
          </a:prstGeom>
        </p:spPr>
        <p:txBody>
          <a:bodyPr wrap="square">
            <a:spAutoFit/>
          </a:bodyPr>
          <a:lstStyle/>
          <a:p>
            <a:pPr>
              <a:lnSpc>
                <a:spcPct val="110000"/>
              </a:lnSpc>
            </a:pPr>
            <a:r>
              <a:rPr sz="2000" dirty="0">
                <a:solidFill>
                  <a:srgbClr val="7C4939"/>
                </a:solidFill>
                <a:latin typeface="微软雅黑" panose="020B0503020204020204" pitchFamily="34" charset="-122"/>
                <a:ea typeface="微软雅黑" panose="020B0503020204020204" pitchFamily="34" charset="-122"/>
              </a:rPr>
              <a:t>建设普及沼气、打深水井——解决了当时陕北农村老大难的燃料问题和村里人喝水和菜地灌溉问题。</a:t>
            </a:r>
          </a:p>
        </p:txBody>
      </p:sp>
      <p:sp>
        <p:nvSpPr>
          <p:cNvPr id="16" name="矩形 15"/>
          <p:cNvSpPr/>
          <p:nvPr/>
        </p:nvSpPr>
        <p:spPr>
          <a:xfrm>
            <a:off x="5236210" y="3707130"/>
            <a:ext cx="6127115" cy="553085"/>
          </a:xfrm>
          <a:prstGeom prst="rect">
            <a:avLst/>
          </a:prstGeom>
        </p:spPr>
        <p:txBody>
          <a:bodyPr wrap="square">
            <a:spAutoFit/>
          </a:bodyPr>
          <a:lstStyle/>
          <a:p>
            <a:pPr>
              <a:lnSpc>
                <a:spcPct val="150000"/>
              </a:lnSpc>
            </a:pPr>
            <a:r>
              <a:rPr sz="2000" dirty="0">
                <a:solidFill>
                  <a:srgbClr val="7C4939"/>
                </a:solidFill>
                <a:latin typeface="微软雅黑" panose="020B0503020204020204" pitchFamily="34" charset="-122"/>
                <a:ea typeface="微软雅黑" panose="020B0503020204020204" pitchFamily="34" charset="-122"/>
              </a:rPr>
              <a:t>办代销点、铁业社、缝纫社——解决日常需求。</a:t>
            </a:r>
          </a:p>
        </p:txBody>
      </p:sp>
      <p:sp>
        <p:nvSpPr>
          <p:cNvPr id="18" name="TextBox 25"/>
          <p:cNvSpPr txBox="1">
            <a:spLocks noChangeArrowheads="1"/>
          </p:cNvSpPr>
          <p:nvPr/>
        </p:nvSpPr>
        <p:spPr bwMode="auto">
          <a:xfrm>
            <a:off x="4663987" y="5441567"/>
            <a:ext cx="502644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pPr>
            <a:r>
              <a:rPr lang="zh-CN" altLang="en-US" sz="2000" dirty="0">
                <a:solidFill>
                  <a:srgbClr val="7C4939"/>
                </a:solidFill>
                <a:latin typeface="微软雅黑" panose="020B0503020204020204" pitchFamily="34" charset="-122"/>
              </a:rPr>
              <a:t>办夜校——组织群众学习。</a:t>
            </a:r>
          </a:p>
        </p:txBody>
      </p:sp>
      <p:sp>
        <p:nvSpPr>
          <p:cNvPr id="19" name="MH_Other_1"/>
          <p:cNvSpPr/>
          <p:nvPr>
            <p:custDataLst>
              <p:tags r:id="rId5"/>
            </p:custDataLst>
          </p:nvPr>
        </p:nvSpPr>
        <p:spPr>
          <a:xfrm>
            <a:off x="4223487" y="4554676"/>
            <a:ext cx="720000" cy="720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2400" dirty="0">
                <a:solidFill>
                  <a:srgbClr val="FFFAF0"/>
                </a:solidFill>
                <a:latin typeface="Century Gothic" panose="020B0502020202020204" pitchFamily="34" charset="0"/>
              </a:rPr>
              <a:t>4</a:t>
            </a:r>
          </a:p>
        </p:txBody>
      </p:sp>
      <p:sp>
        <p:nvSpPr>
          <p:cNvPr id="20" name="MH_Other_1"/>
          <p:cNvSpPr/>
          <p:nvPr>
            <p:custDataLst>
              <p:tags r:id="rId6"/>
            </p:custDataLst>
          </p:nvPr>
        </p:nvSpPr>
        <p:spPr>
          <a:xfrm>
            <a:off x="3662782" y="5357951"/>
            <a:ext cx="720000" cy="720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2400" dirty="0">
                <a:solidFill>
                  <a:srgbClr val="FFFAF0"/>
                </a:solidFill>
                <a:latin typeface="Century Gothic" panose="020B0502020202020204" pitchFamily="34" charset="0"/>
              </a:rPr>
              <a:t>5</a:t>
            </a:r>
          </a:p>
        </p:txBody>
      </p:sp>
      <p:sp>
        <p:nvSpPr>
          <p:cNvPr id="2" name="文本框 1"/>
          <p:cNvSpPr txBox="1"/>
          <p:nvPr/>
        </p:nvSpPr>
        <p:spPr>
          <a:xfrm>
            <a:off x="1269437" y="330101"/>
            <a:ext cx="58724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习近平到梁家河最先干了什么？</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750"/>
                                  </p:stCondLst>
                                  <p:childTnLst>
                                    <p:animMotion origin="layout" path="M -6.25E-7 4.07407E-6 L -0.08854 0.00023 " pathEditMode="relative" rAng="0" ptsTypes="AA">
                                      <p:cBhvr>
                                        <p:cTn id="9" dur="1000" spd="-100000" fill="hold"/>
                                        <p:tgtEl>
                                          <p:spTgt spid="4"/>
                                        </p:tgtEl>
                                        <p:attrNameLst>
                                          <p:attrName>ppt_x</p:attrName>
                                          <p:attrName>ppt_y</p:attrName>
                                        </p:attrNameLst>
                                      </p:cBhvr>
                                      <p:rCtr x="-4427" y="0"/>
                                    </p:animMotion>
                                  </p:childTnLst>
                                </p:cTn>
                              </p:par>
                              <p:par>
                                <p:cTn id="10" presetID="10" presetClass="entr" presetSubtype="0"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decel="100000" fill="hold" grpId="1" nodeType="withEffect">
                                  <p:stCondLst>
                                    <p:cond delay="1750"/>
                                  </p:stCondLst>
                                  <p:childTnLst>
                                    <p:animMotion origin="layout" path="M -8.33333E-7 -7.40741E-7 L 0.14518 -0.00023 " pathEditMode="relative" rAng="0" ptsTypes="AA">
                                      <p:cBhvr>
                                        <p:cTn id="17" dur="1000" spd="-100000" fill="hold"/>
                                        <p:tgtEl>
                                          <p:spTgt spid="6"/>
                                        </p:tgtEl>
                                        <p:attrNameLst>
                                          <p:attrName>ppt_x</p:attrName>
                                          <p:attrName>ppt_y</p:attrName>
                                        </p:attrNameLst>
                                      </p:cBhvr>
                                      <p:rCtr x="7253" y="-23"/>
                                    </p:animMotion>
                                  </p:childTnLst>
                                </p:cTn>
                              </p:par>
                              <p:par>
                                <p:cTn id="18" presetID="10" presetClass="entr" presetSubtype="0" fill="hold" grpId="0" nodeType="withEffect">
                                  <p:stCondLst>
                                    <p:cond delay="18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42" presetClass="path" presetSubtype="0" decel="100000" fill="hold" grpId="1" nodeType="withEffect">
                                  <p:stCondLst>
                                    <p:cond delay="1850"/>
                                  </p:stCondLst>
                                  <p:childTnLst>
                                    <p:animMotion origin="layout" path="M -8.33333E-7 -7.40741E-7 L 0.14518 -0.00023 " pathEditMode="relative" rAng="0" ptsTypes="AA">
                                      <p:cBhvr>
                                        <p:cTn id="22" dur="1000" spd="-100000" fill="hold"/>
                                        <p:tgtEl>
                                          <p:spTgt spid="8"/>
                                        </p:tgtEl>
                                        <p:attrNameLst>
                                          <p:attrName>ppt_x</p:attrName>
                                          <p:attrName>ppt_y</p:attrName>
                                        </p:attrNameLst>
                                      </p:cBhvr>
                                      <p:rCtr x="7253" y="-23"/>
                                    </p:animMotion>
                                  </p:childTnLst>
                                </p:cTn>
                              </p:par>
                              <p:par>
                                <p:cTn id="23" presetID="10" presetClass="entr" presetSubtype="0" fill="hold" grpId="0" nodeType="withEffect">
                                  <p:stCondLst>
                                    <p:cond delay="19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42" presetClass="path" presetSubtype="0" decel="100000" fill="hold" grpId="1" nodeType="withEffect">
                                  <p:stCondLst>
                                    <p:cond delay="1950"/>
                                  </p:stCondLst>
                                  <p:childTnLst>
                                    <p:animMotion origin="layout" path="M -8.33333E-7 -7.40741E-7 L 0.14518 -0.00023 " pathEditMode="relative" rAng="0" ptsTypes="AA">
                                      <p:cBhvr>
                                        <p:cTn id="27" dur="1000" spd="-100000" fill="hold"/>
                                        <p:tgtEl>
                                          <p:spTgt spid="12"/>
                                        </p:tgtEl>
                                        <p:attrNameLst>
                                          <p:attrName>ppt_x</p:attrName>
                                          <p:attrName>ppt_y</p:attrName>
                                        </p:attrNameLst>
                                      </p:cBhvr>
                                      <p:rCtr x="7253" y="-23"/>
                                    </p:animMotion>
                                  </p:childTnLst>
                                </p:cTn>
                              </p:par>
                              <p:par>
                                <p:cTn id="28" presetID="10" presetClass="entr" presetSubtype="0" fill="hold" grpId="0" nodeType="withEffect">
                                  <p:stCondLst>
                                    <p:cond delay="275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275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27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275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275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195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42" presetClass="path" presetSubtype="0" decel="100000" fill="hold" grpId="1" nodeType="withEffect">
                                  <p:stCondLst>
                                    <p:cond delay="1950"/>
                                  </p:stCondLst>
                                  <p:childTnLst>
                                    <p:animMotion origin="layout" path="M -8.33333E-7 -7.40741E-7 L 0.14518 -0.00023 " pathEditMode="relative" rAng="0" ptsTypes="AA">
                                      <p:cBhvr>
                                        <p:cTn id="47" dur="1000" spd="-100000" fill="hold"/>
                                        <p:tgtEl>
                                          <p:spTgt spid="19"/>
                                        </p:tgtEl>
                                        <p:attrNameLst>
                                          <p:attrName>ppt_x</p:attrName>
                                          <p:attrName>ppt_y</p:attrName>
                                        </p:attrNameLst>
                                      </p:cBhvr>
                                      <p:rCtr x="7253" y="-23"/>
                                    </p:animMotion>
                                  </p:childTnLst>
                                </p:cTn>
                              </p:par>
                              <p:par>
                                <p:cTn id="48" presetID="10" presetClass="entr" presetSubtype="0" fill="hold" grpId="0" nodeType="withEffect">
                                  <p:stCondLst>
                                    <p:cond delay="195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42" presetClass="path" presetSubtype="0" decel="100000" fill="hold" grpId="1" nodeType="withEffect">
                                  <p:stCondLst>
                                    <p:cond delay="1950"/>
                                  </p:stCondLst>
                                  <p:childTnLst>
                                    <p:animMotion origin="layout" path="M -8.33333E-7 -7.40741E-7 L 0.14518 -0.00023 " pathEditMode="relative" rAng="0" ptsTypes="AA">
                                      <p:cBhvr>
                                        <p:cTn id="52" dur="1000" spd="-100000" fill="hold"/>
                                        <p:tgtEl>
                                          <p:spTgt spid="20"/>
                                        </p:tgtEl>
                                        <p:attrNameLst>
                                          <p:attrName>ppt_x</p:attrName>
                                          <p:attrName>ppt_y</p:attrName>
                                        </p:attrNameLst>
                                      </p:cBhvr>
                                      <p:rCtr x="7253" y="-23"/>
                                    </p:animMotion>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par>
                                <p:cTn id="56" presetID="42" presetClass="path" presetSubtype="0" decel="100000" fill="hold" grpId="1" nodeType="withEffect">
                                  <p:stCondLst>
                                    <p:cond delay="0"/>
                                  </p:stCondLst>
                                  <p:childTnLst>
                                    <p:animMotion origin="layout" path="M 3.75E-6 -7.40741E-7 L 0.14518 -0.00023 " pathEditMode="relative" rAng="0" ptsTypes="AA">
                                      <p:cBhvr>
                                        <p:cTn id="57" dur="1000" spd="-100000" fill="hold"/>
                                        <p:tgtEl>
                                          <p:spTgt spid="2"/>
                                        </p:tgtEl>
                                        <p:attrNameLst>
                                          <p:attrName>ppt_x</p:attrName>
                                          <p:attrName>ppt_y</p:attrName>
                                        </p:attrNameLst>
                                      </p:cBhvr>
                                      <p:rCtr x="72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7" grpId="0" bldLvl="0" animBg="1"/>
      <p:bldP spid="6" grpId="0" bldLvl="0" animBg="1"/>
      <p:bldP spid="6" grpId="1" bldLvl="0" animBg="1"/>
      <p:bldP spid="5" grpId="0"/>
      <p:bldP spid="8" grpId="0" bldLvl="0" animBg="1"/>
      <p:bldP spid="8" grpId="1" bldLvl="0" animBg="1"/>
      <p:bldP spid="12" grpId="0" bldLvl="0" animBg="1"/>
      <p:bldP spid="12" grpId="1" bldLvl="0" animBg="1"/>
      <p:bldP spid="14" grpId="0"/>
      <p:bldP spid="15" grpId="0"/>
      <p:bldP spid="16" grpId="0"/>
      <p:bldP spid="18" grpId="0"/>
      <p:bldP spid="19" grpId="0" bldLvl="0" animBg="1"/>
      <p:bldP spid="19" grpId="1" bldLvl="0" animBg="1"/>
      <p:bldP spid="20" grpId="0" bldLvl="0" animBg="1"/>
      <p:bldP spid="20" grpId="1" bldLvl="0" animBg="1"/>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p:cNvSpPr/>
          <p:nvPr/>
        </p:nvSpPr>
        <p:spPr>
          <a:xfrm>
            <a:off x="1758315" y="1544320"/>
            <a:ext cx="3091180"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FAF0"/>
                </a:solidFill>
                <a:latin typeface="Century Gothic" panose="020B0502020202020204" pitchFamily="34" charset="0"/>
                <a:sym typeface="+mn-ea"/>
              </a:rPr>
              <a:t>1</a:t>
            </a:r>
            <a:endParaRPr lang="zh-CN" altLang="en-US" sz="3200"/>
          </a:p>
        </p:txBody>
      </p:sp>
      <p:sp>
        <p:nvSpPr>
          <p:cNvPr id="11" name="矩形 10"/>
          <p:cNvSpPr/>
          <p:nvPr/>
        </p:nvSpPr>
        <p:spPr>
          <a:xfrm>
            <a:off x="2190311" y="1599288"/>
            <a:ext cx="12496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打坝：</a:t>
            </a:r>
          </a:p>
        </p:txBody>
      </p:sp>
      <p:sp>
        <p:nvSpPr>
          <p:cNvPr id="184" name=" 184"/>
          <p:cNvSpPr/>
          <p:nvPr/>
        </p:nvSpPr>
        <p:spPr>
          <a:xfrm>
            <a:off x="2788285" y="2683510"/>
            <a:ext cx="1031240" cy="10312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dirty="0">
                <a:solidFill>
                  <a:schemeClr val="bg1"/>
                </a:solidFill>
                <a:latin typeface="微软雅黑" panose="020B0503020204020204" pitchFamily="34" charset="-122"/>
                <a:ea typeface="微软雅黑" panose="020B0503020204020204" pitchFamily="34" charset="-122"/>
                <a:sym typeface="+mn-ea"/>
              </a:rPr>
              <a:t>思考</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17" name="圆角矩形 16"/>
          <p:cNvSpPr/>
          <p:nvPr/>
        </p:nvSpPr>
        <p:spPr>
          <a:xfrm>
            <a:off x="4759325" y="2799715"/>
            <a:ext cx="2016760" cy="675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solidFill>
                  <a:schemeClr val="bg1"/>
                </a:solidFill>
                <a:latin typeface="微软雅黑" panose="020B0503020204020204" pitchFamily="34" charset="-122"/>
                <a:ea typeface="微软雅黑" panose="020B0503020204020204" pitchFamily="34" charset="-122"/>
                <a:sym typeface="+mn-ea"/>
              </a:rPr>
              <a:t>为什么吃不饱？</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21" name="圆角矩形 20"/>
          <p:cNvSpPr/>
          <p:nvPr/>
        </p:nvSpPr>
        <p:spPr>
          <a:xfrm>
            <a:off x="8129905" y="2799715"/>
            <a:ext cx="1824990" cy="675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solidFill>
                  <a:schemeClr val="bg1"/>
                </a:solidFill>
                <a:latin typeface="微软雅黑" panose="020B0503020204020204" pitchFamily="34" charset="-122"/>
                <a:ea typeface="微软雅黑" panose="020B0503020204020204" pitchFamily="34" charset="-122"/>
                <a:sym typeface="+mn-ea"/>
              </a:rPr>
              <a:t>地少薄收</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24" name=" 184"/>
          <p:cNvSpPr/>
          <p:nvPr/>
        </p:nvSpPr>
        <p:spPr>
          <a:xfrm>
            <a:off x="8669020" y="4053205"/>
            <a:ext cx="1285875" cy="13042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dirty="0">
                <a:solidFill>
                  <a:schemeClr val="bg1"/>
                </a:solidFill>
                <a:latin typeface="微软雅黑" panose="020B0503020204020204" pitchFamily="34" charset="-122"/>
                <a:ea typeface="微软雅黑" panose="020B0503020204020204" pitchFamily="34" charset="-122"/>
                <a:sym typeface="+mn-ea"/>
              </a:rPr>
              <a:t>怎么办？</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25" name="圆角矩形 24"/>
          <p:cNvSpPr/>
          <p:nvPr/>
        </p:nvSpPr>
        <p:spPr>
          <a:xfrm>
            <a:off x="5614670" y="4053205"/>
            <a:ext cx="2016760" cy="675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solidFill>
                  <a:schemeClr val="bg1"/>
                </a:solidFill>
                <a:latin typeface="微软雅黑" panose="020B0503020204020204" pitchFamily="34" charset="-122"/>
                <a:ea typeface="微软雅黑" panose="020B0503020204020204" pitchFamily="34" charset="-122"/>
                <a:sym typeface="+mn-ea"/>
              </a:rPr>
              <a:t>搞基础设施建设</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28" name="圆角矩形 27"/>
          <p:cNvSpPr/>
          <p:nvPr/>
        </p:nvSpPr>
        <p:spPr>
          <a:xfrm>
            <a:off x="2765425" y="4052570"/>
            <a:ext cx="1877695" cy="675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solidFill>
                  <a:schemeClr val="bg1"/>
                </a:solidFill>
                <a:latin typeface="微软雅黑" panose="020B0503020204020204" pitchFamily="34" charset="-122"/>
                <a:ea typeface="微软雅黑" panose="020B0503020204020204" pitchFamily="34" charset="-122"/>
                <a:sym typeface="+mn-ea"/>
              </a:rPr>
              <a:t>打坝、修梯田</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29" name="圆角矩形 28"/>
          <p:cNvSpPr/>
          <p:nvPr/>
        </p:nvSpPr>
        <p:spPr>
          <a:xfrm>
            <a:off x="2494280" y="5450205"/>
            <a:ext cx="2355215" cy="675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solidFill>
                  <a:schemeClr val="bg1"/>
                </a:solidFill>
                <a:latin typeface="微软雅黑" panose="020B0503020204020204" pitchFamily="34" charset="-122"/>
                <a:ea typeface="微软雅黑" panose="020B0503020204020204" pitchFamily="34" charset="-122"/>
                <a:sym typeface="+mn-ea"/>
              </a:rPr>
              <a:t>多打粮食，吃饱肚子</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148" name=" 148"/>
          <p:cNvSpPr/>
          <p:nvPr/>
        </p:nvSpPr>
        <p:spPr>
          <a:xfrm rot="5400000" flipV="1">
            <a:off x="3459480" y="4977130"/>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 name=" 148"/>
          <p:cNvSpPr/>
          <p:nvPr/>
        </p:nvSpPr>
        <p:spPr>
          <a:xfrm rot="5400000" flipV="1">
            <a:off x="9099550" y="3688715"/>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 name=" 148"/>
          <p:cNvSpPr/>
          <p:nvPr/>
        </p:nvSpPr>
        <p:spPr>
          <a:xfrm rot="10800000" flipH="1" flipV="1">
            <a:off x="3956685" y="3019425"/>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 148"/>
          <p:cNvSpPr/>
          <p:nvPr/>
        </p:nvSpPr>
        <p:spPr>
          <a:xfrm rot="10800000" flipH="1" flipV="1">
            <a:off x="7240905" y="3035300"/>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 148"/>
          <p:cNvSpPr/>
          <p:nvPr/>
        </p:nvSpPr>
        <p:spPr>
          <a:xfrm rot="10800000" flipV="1">
            <a:off x="4849495" y="4288155"/>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 name=" 148"/>
          <p:cNvSpPr/>
          <p:nvPr/>
        </p:nvSpPr>
        <p:spPr>
          <a:xfrm rot="10800000" flipV="1">
            <a:off x="7938135" y="4289425"/>
            <a:ext cx="42418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5"/>
          <p:cNvSpPr/>
          <p:nvPr/>
        </p:nvSpPr>
        <p:spPr>
          <a:xfrm>
            <a:off x="6553200" y="2059305"/>
            <a:ext cx="4662170" cy="374904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797040" y="2228850"/>
            <a:ext cx="4089400" cy="2861310"/>
          </a:xfrm>
          <a:prstGeom prst="rect">
            <a:avLst/>
          </a:prstGeom>
        </p:spPr>
        <p:txBody>
          <a:bodyPr wrap="square">
            <a:spAutoFit/>
          </a:bodyPr>
          <a:lstStyle/>
          <a:p>
            <a:pPr algn="just">
              <a:lnSpc>
                <a:spcPct val="150000"/>
              </a:lnSpc>
            </a:pPr>
            <a:r>
              <a:rPr lang="en-US" sz="2000" dirty="0">
                <a:solidFill>
                  <a:schemeClr val="bg1"/>
                </a:solidFill>
                <a:latin typeface="微软雅黑" panose="020B0503020204020204" pitchFamily="34" charset="-122"/>
                <a:ea typeface="微软雅黑" panose="020B0503020204020204" pitchFamily="34" charset="-122"/>
              </a:rPr>
              <a:t>       </a:t>
            </a:r>
            <a:r>
              <a:rPr sz="2000" dirty="0">
                <a:solidFill>
                  <a:schemeClr val="bg1"/>
                </a:solidFill>
                <a:latin typeface="微软雅黑" panose="020B0503020204020204" pitchFamily="34" charset="-122"/>
                <a:ea typeface="微软雅黑" panose="020B0503020204020204" pitchFamily="34" charset="-122"/>
              </a:rPr>
              <a:t>建设了大规模的淤地坝，淤地坝建好以后，夏季的洪水能够顺利地从泄洪沟流走。坝顶的大片土地，一直在生产粮食，也称为了梁家河村最好、最平整，也是最便于灌溉的土地。</a:t>
            </a:r>
          </a:p>
        </p:txBody>
      </p:sp>
      <p:pic>
        <p:nvPicPr>
          <p:cNvPr id="2" name="图片 1" descr="684934727862681059"/>
          <p:cNvPicPr>
            <a:picLocks noChangeAspect="1"/>
          </p:cNvPicPr>
          <p:nvPr/>
        </p:nvPicPr>
        <p:blipFill>
          <a:blip r:embed="rId3"/>
          <a:stretch>
            <a:fillRect/>
          </a:stretch>
        </p:blipFill>
        <p:spPr>
          <a:xfrm>
            <a:off x="974090" y="2059305"/>
            <a:ext cx="5410835" cy="3749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grpId="1" nodeType="withEffect">
                                  <p:stCondLst>
                                    <p:cond delay="1500"/>
                                  </p:stCondLst>
                                  <p:childTnLst>
                                    <p:animMotion origin="layout" path="M -4.79167E-6 1.11111E-6 L 0.25925 0.00069 " pathEditMode="relative" rAng="0" ptsTypes="AA">
                                      <p:cBhvr>
                                        <p:cTn id="12" dur="1000" spd="-100000" fill="hold"/>
                                        <p:tgtEl>
                                          <p:spTgt spid="4"/>
                                        </p:tgtEl>
                                        <p:attrNameLst>
                                          <p:attrName>ppt_x</p:attrName>
                                          <p:attrName>ppt_y</p:attrName>
                                        </p:attrNameLst>
                                      </p:cBhvr>
                                      <p:rCtr x="1295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p:cNvSpPr/>
          <p:nvPr/>
        </p:nvSpPr>
        <p:spPr>
          <a:xfrm>
            <a:off x="1758315" y="1544320"/>
            <a:ext cx="4597400"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2</a:t>
            </a:r>
            <a:endParaRPr lang="en-US" sz="3200"/>
          </a:p>
        </p:txBody>
      </p:sp>
      <p:sp>
        <p:nvSpPr>
          <p:cNvPr id="11" name="矩形 10"/>
          <p:cNvSpPr/>
          <p:nvPr/>
        </p:nvSpPr>
        <p:spPr>
          <a:xfrm>
            <a:off x="2190311" y="1599288"/>
            <a:ext cx="33832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建设普及沼气、打井</a:t>
            </a:r>
          </a:p>
        </p:txBody>
      </p:sp>
      <p:sp>
        <p:nvSpPr>
          <p:cNvPr id="13" name="矩形 12"/>
          <p:cNvSpPr/>
          <p:nvPr/>
        </p:nvSpPr>
        <p:spPr>
          <a:xfrm>
            <a:off x="768985" y="1910715"/>
            <a:ext cx="6330950" cy="4661535"/>
          </a:xfrm>
          <a:prstGeom prst="rect">
            <a:avLst/>
          </a:prstGeom>
        </p:spPr>
        <p:txBody>
          <a:bodyPr wrap="square">
            <a:spAutoFit/>
          </a:bodyPr>
          <a:lstStyle/>
          <a:p>
            <a:pPr algn="just">
              <a:lnSpc>
                <a:spcPct val="150000"/>
              </a:lnSpc>
            </a:pPr>
            <a:r>
              <a:rPr lang="en-US" dirty="0">
                <a:solidFill>
                  <a:srgbClr val="7C4939"/>
                </a:solidFill>
                <a:latin typeface="微软雅黑" panose="020B0503020204020204" pitchFamily="34" charset="-122"/>
                <a:ea typeface="微软雅黑" panose="020B0503020204020204" pitchFamily="34" charset="-122"/>
              </a:rPr>
              <a:t>       </a:t>
            </a:r>
          </a:p>
          <a:p>
            <a:pPr algn="just">
              <a:lnSpc>
                <a:spcPct val="150000"/>
              </a:lnSpc>
            </a:pPr>
            <a:r>
              <a:rPr lang="en-US" dirty="0">
                <a:solidFill>
                  <a:srgbClr val="7C4939"/>
                </a:solidFill>
                <a:latin typeface="微软雅黑" panose="020B0503020204020204" pitchFamily="34" charset="-122"/>
                <a:ea typeface="微软雅黑" panose="020B0503020204020204" pitchFamily="34" charset="-122"/>
              </a:rPr>
              <a:t>       </a:t>
            </a:r>
            <a:r>
              <a:rPr dirty="0">
                <a:solidFill>
                  <a:srgbClr val="7C4939"/>
                </a:solidFill>
                <a:latin typeface="微软雅黑" panose="020B0503020204020204" pitchFamily="34" charset="-122"/>
                <a:ea typeface="微软雅黑" panose="020B0503020204020204" pitchFamily="34" charset="-122"/>
              </a:rPr>
              <a:t>学习四川经验，建沼气池：烧柴、照明、施肥，打井、修路</a:t>
            </a:r>
            <a:r>
              <a:rPr lang="zh-CN" dirty="0">
                <a:solidFill>
                  <a:srgbClr val="7C4939"/>
                </a:solidFill>
                <a:latin typeface="微软雅黑" panose="020B0503020204020204" pitchFamily="34" charset="-122"/>
                <a:ea typeface="微软雅黑" panose="020B0503020204020204" pitchFamily="34" charset="-122"/>
              </a:rPr>
              <a:t>。</a:t>
            </a:r>
          </a:p>
          <a:p>
            <a:pPr algn="just">
              <a:lnSpc>
                <a:spcPct val="150000"/>
              </a:lnSpc>
            </a:pPr>
            <a:r>
              <a:rPr dirty="0">
                <a:solidFill>
                  <a:srgbClr val="7C4939"/>
                </a:solidFill>
                <a:latin typeface="微软雅黑" panose="020B0503020204020204" pitchFamily="34" charset="-122"/>
                <a:ea typeface="微软雅黑" panose="020B0503020204020204" pitchFamily="34" charset="-122"/>
              </a:rPr>
              <a:t>       1974年，习近平在人民日报看到四川在普及沼气池建设，便主张在村里办沼气。当时村里有一部分人不太相信也很反对，习近平去四川学习沼气池建设技术，回来以后把第一口沼气池搞起来以后，产出沼气了，点着火了，办沼气就普及开了，全县大多数村都开始向梁家河学习。并把陕西省的沼气现场会议搬到了梁家河。解决了陕北缺柴烧的问题。办沼气的同时又修成了平整宽敞的路，为村里的发展带来了更多好处，打深水井，方便群众吃水质更好的水。</a:t>
            </a:r>
          </a:p>
        </p:txBody>
      </p:sp>
      <p:pic>
        <p:nvPicPr>
          <p:cNvPr id="2" name="图片 1"/>
          <p:cNvPicPr>
            <a:picLocks noChangeAspect="1"/>
          </p:cNvPicPr>
          <p:nvPr/>
        </p:nvPicPr>
        <p:blipFill>
          <a:blip r:embed="rId3"/>
          <a:stretch>
            <a:fillRect/>
          </a:stretch>
        </p:blipFill>
        <p:spPr>
          <a:xfrm>
            <a:off x="7383145" y="1408430"/>
            <a:ext cx="4547235" cy="444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5"/>
          <p:cNvSpPr/>
          <p:nvPr/>
        </p:nvSpPr>
        <p:spPr>
          <a:xfrm>
            <a:off x="992505" y="2796540"/>
            <a:ext cx="4335145" cy="352933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p:cNvSpPr/>
          <p:nvPr/>
        </p:nvSpPr>
        <p:spPr>
          <a:xfrm>
            <a:off x="1758315" y="1544320"/>
            <a:ext cx="5304155"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3</a:t>
            </a:r>
            <a:endParaRPr lang="en-US" sz="3200"/>
          </a:p>
        </p:txBody>
      </p:sp>
      <p:sp>
        <p:nvSpPr>
          <p:cNvPr id="11" name="矩形 10"/>
          <p:cNvSpPr/>
          <p:nvPr/>
        </p:nvSpPr>
        <p:spPr>
          <a:xfrm>
            <a:off x="2190311" y="1599288"/>
            <a:ext cx="44500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办代销点、铁业社、缝纫社</a:t>
            </a:r>
          </a:p>
        </p:txBody>
      </p:sp>
      <p:sp>
        <p:nvSpPr>
          <p:cNvPr id="13" name="矩形 12"/>
          <p:cNvSpPr/>
          <p:nvPr/>
        </p:nvSpPr>
        <p:spPr>
          <a:xfrm>
            <a:off x="1226185" y="2946400"/>
            <a:ext cx="3863975" cy="3230245"/>
          </a:xfrm>
          <a:prstGeom prst="rect">
            <a:avLst/>
          </a:prstGeom>
        </p:spPr>
        <p:txBody>
          <a:bodyPr wrap="square">
            <a:spAutoFit/>
          </a:bodyPr>
          <a:lstStyle/>
          <a:p>
            <a:pPr algn="just">
              <a:lnSpc>
                <a:spcPct val="150000"/>
              </a:lnSpc>
            </a:pPr>
            <a:r>
              <a:rPr lang="en-US" sz="1600" dirty="0">
                <a:solidFill>
                  <a:schemeClr val="bg1"/>
                </a:solidFill>
                <a:latin typeface="微软雅黑" panose="020B0503020204020204" pitchFamily="34" charset="-122"/>
                <a:ea typeface="微软雅黑" panose="020B0503020204020204" pitchFamily="34" charset="-122"/>
              </a:rPr>
              <a:t>    </a:t>
            </a:r>
            <a:r>
              <a:rPr lang="en-US" sz="1500" dirty="0">
                <a:solidFill>
                  <a:schemeClr val="bg1"/>
                </a:solidFill>
                <a:latin typeface="微软雅黑" panose="020B0503020204020204" pitchFamily="34" charset="-122"/>
                <a:ea typeface="微软雅黑" panose="020B0503020204020204" pitchFamily="34" charset="-122"/>
              </a:rPr>
              <a:t>  </a:t>
            </a:r>
            <a:r>
              <a:rPr sz="1500" dirty="0">
                <a:solidFill>
                  <a:schemeClr val="bg1"/>
                </a:solidFill>
                <a:latin typeface="微软雅黑" panose="020B0503020204020204" pitchFamily="34" charset="-122"/>
                <a:ea typeface="微软雅黑" panose="020B0503020204020204" pitchFamily="34" charset="-122"/>
              </a:rPr>
              <a:t>盖一间打铁的小“车间”，让铁匠打铁做农具，解决村里农具需求问题；把文安驿供销社的东西拿一部分在村上统一销售，方便群众。组织妇女劳力，集中在一起做衣服。其他社员节省出缝补衣服的时间去劳动，多挣工分。</a:t>
            </a:r>
          </a:p>
          <a:p>
            <a:pPr algn="just">
              <a:lnSpc>
                <a:spcPct val="150000"/>
              </a:lnSpc>
            </a:pPr>
            <a:r>
              <a:rPr sz="1500" dirty="0">
                <a:solidFill>
                  <a:schemeClr val="bg1"/>
                </a:solidFill>
                <a:latin typeface="微软雅黑" panose="020B0503020204020204" pitchFamily="34" charset="-122"/>
                <a:ea typeface="微软雅黑" panose="020B0503020204020204" pitchFamily="34" charset="-122"/>
              </a:rPr>
              <a:t>      在那个时代背景下，国家以粮为纲，一切以粮食生产为中心，搞副业是有一定风险的，很容易被扣帽子。</a:t>
            </a:r>
          </a:p>
        </p:txBody>
      </p:sp>
      <p:sp>
        <p:nvSpPr>
          <p:cNvPr id="2" name="矩形 1"/>
          <p:cNvSpPr/>
          <p:nvPr/>
        </p:nvSpPr>
        <p:spPr>
          <a:xfrm>
            <a:off x="5638165" y="2796540"/>
            <a:ext cx="5759450" cy="3415030"/>
          </a:xfrm>
          <a:prstGeom prst="rect">
            <a:avLst/>
          </a:prstGeom>
        </p:spPr>
        <p:txBody>
          <a:bodyPr wrap="square">
            <a:spAutoFit/>
          </a:bodyPr>
          <a:lstStyle/>
          <a:p>
            <a:pPr algn="just">
              <a:lnSpc>
                <a:spcPct val="150000"/>
              </a:lnSpc>
            </a:pPr>
            <a:r>
              <a:rPr lang="en-US" sz="1400" dirty="0">
                <a:solidFill>
                  <a:srgbClr val="7C4939"/>
                </a:solidFill>
                <a:latin typeface="微软雅黑" panose="020B0503020204020204" pitchFamily="34" charset="-122"/>
                <a:ea typeface="微软雅黑" panose="020B0503020204020204" pitchFamily="34" charset="-122"/>
              </a:rPr>
              <a:t>      </a:t>
            </a:r>
            <a:r>
              <a:rPr lang="en-US" sz="1600" dirty="0">
                <a:solidFill>
                  <a:srgbClr val="7C4939"/>
                </a:solidFill>
                <a:latin typeface="微软雅黑" panose="020B0503020204020204" pitchFamily="34" charset="-122"/>
                <a:ea typeface="微软雅黑" panose="020B0503020204020204" pitchFamily="34" charset="-122"/>
              </a:rPr>
              <a:t> </a:t>
            </a:r>
            <a:r>
              <a:rPr sz="1600" dirty="0">
                <a:solidFill>
                  <a:srgbClr val="7C4939"/>
                </a:solidFill>
                <a:latin typeface="微软雅黑" panose="020B0503020204020204" pitchFamily="34" charset="-122"/>
                <a:ea typeface="微软雅黑" panose="020B0503020204020204" pitchFamily="34" charset="-122"/>
              </a:rPr>
              <a:t>铁业社给村里人打农具、修农具不盈利，完全免费。给县上供货，村党支部与县农副产品公司公对公，没有问题。代销点先跟供销社赊账，把东西“批发”回来，原价卖给社员问题。</a:t>
            </a:r>
          </a:p>
          <a:p>
            <a:pPr algn="just">
              <a:lnSpc>
                <a:spcPct val="150000"/>
              </a:lnSpc>
            </a:pPr>
            <a:r>
              <a:rPr sz="1600" dirty="0">
                <a:solidFill>
                  <a:srgbClr val="7C4939"/>
                </a:solidFill>
                <a:latin typeface="微软雅黑" panose="020B0503020204020204" pitchFamily="34" charset="-122"/>
                <a:ea typeface="微软雅黑" panose="020B0503020204020204" pitchFamily="34" charset="-122"/>
              </a:rPr>
              <a:t>       铁匠每天打铁可以挣工分，会算账的社员当代销员每天销售日用品挣工分，表面上看是浪费了两个劳力，而实质上却节省了其他社员去文安驿公社修农具、打煤油、买日用品的时间，他们可以利用这个时间下地干活挣工分。缝纫社的妇女根据每天缝补衣服的数量挣工分，让社员发挥各自长处，“优化物流，整合资源”，既没有违背当时的政策，又是便民惠民的好事情。</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1500"/>
                                  </p:stCondLst>
                                  <p:childTnLst>
                                    <p:animMotion origin="layout" path="M -4.79167E-6 1.11111E-6 L 0.25925 0.00069 " pathEditMode="relative" rAng="0" ptsTypes="AA">
                                      <p:cBhvr>
                                        <p:cTn id="15" dur="1000" spd="-100000" fill="hold"/>
                                        <p:tgtEl>
                                          <p:spTgt spid="5"/>
                                        </p:tgtEl>
                                        <p:attrNameLst>
                                          <p:attrName>ppt_x</p:attrName>
                                          <p:attrName>ppt_y</p:attrName>
                                        </p:attrNameLst>
                                      </p:cBhvr>
                                      <p:rCtr x="1295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1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p:cNvSpPr/>
          <p:nvPr/>
        </p:nvSpPr>
        <p:spPr>
          <a:xfrm>
            <a:off x="1758315" y="1544320"/>
            <a:ext cx="1945640"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4</a:t>
            </a:r>
            <a:endParaRPr lang="en-US" sz="3200"/>
          </a:p>
        </p:txBody>
      </p:sp>
      <p:sp>
        <p:nvSpPr>
          <p:cNvPr id="11" name="矩形 10"/>
          <p:cNvSpPr/>
          <p:nvPr/>
        </p:nvSpPr>
        <p:spPr>
          <a:xfrm>
            <a:off x="2190311" y="1599288"/>
            <a:ext cx="12496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办磨坊</a:t>
            </a:r>
          </a:p>
        </p:txBody>
      </p:sp>
      <p:sp>
        <p:nvSpPr>
          <p:cNvPr id="6" name="矩形 5"/>
          <p:cNvSpPr/>
          <p:nvPr/>
        </p:nvSpPr>
        <p:spPr>
          <a:xfrm>
            <a:off x="1969770" y="2640330"/>
            <a:ext cx="9080500" cy="1014730"/>
          </a:xfrm>
          <a:prstGeom prst="rect">
            <a:avLst/>
          </a:prstGeom>
        </p:spPr>
        <p:txBody>
          <a:bodyPr wrap="square">
            <a:spAutoFit/>
          </a:bodyPr>
          <a:lstStyle/>
          <a:p>
            <a:pPr algn="just">
              <a:lnSpc>
                <a:spcPct val="150000"/>
              </a:lnSpc>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让社员都到磨坊来磨面。把社员从家庭事务中解放出来，不仅人力解放了，连毛驴也解放出来了，解放出来的生产力投入农业生产中。</a:t>
            </a:r>
          </a:p>
        </p:txBody>
      </p:sp>
      <p:pic>
        <p:nvPicPr>
          <p:cNvPr id="2" name="图片 1" descr="5_130429181729_1"/>
          <p:cNvPicPr>
            <a:picLocks noChangeAspect="1"/>
          </p:cNvPicPr>
          <p:nvPr/>
        </p:nvPicPr>
        <p:blipFill>
          <a:blip r:embed="rId3"/>
          <a:stretch>
            <a:fillRect/>
          </a:stretch>
        </p:blipFill>
        <p:spPr>
          <a:xfrm>
            <a:off x="1969770" y="4004945"/>
            <a:ext cx="3700145" cy="2463800"/>
          </a:xfrm>
          <a:prstGeom prst="rect">
            <a:avLst/>
          </a:prstGeom>
        </p:spPr>
      </p:pic>
      <p:pic>
        <p:nvPicPr>
          <p:cNvPr id="4" name="图片 3" descr="191312rsfy3amf0m29shvv"/>
          <p:cNvPicPr>
            <a:picLocks noChangeAspect="1"/>
          </p:cNvPicPr>
          <p:nvPr/>
        </p:nvPicPr>
        <p:blipFill>
          <a:blip r:embed="rId4" cstate="print"/>
          <a:stretch>
            <a:fillRect/>
          </a:stretch>
        </p:blipFill>
        <p:spPr>
          <a:xfrm>
            <a:off x="7061200" y="3890010"/>
            <a:ext cx="3590925" cy="2693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p:cNvSpPr/>
          <p:nvPr/>
        </p:nvSpPr>
        <p:spPr>
          <a:xfrm>
            <a:off x="1758315" y="1544320"/>
            <a:ext cx="1945640"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5</a:t>
            </a:r>
            <a:endParaRPr lang="en-US" sz="3200"/>
          </a:p>
        </p:txBody>
      </p:sp>
      <p:sp>
        <p:nvSpPr>
          <p:cNvPr id="11" name="矩形 10"/>
          <p:cNvSpPr/>
          <p:nvPr/>
        </p:nvSpPr>
        <p:spPr>
          <a:xfrm>
            <a:off x="2190311" y="1599288"/>
            <a:ext cx="12496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办夜校</a:t>
            </a:r>
          </a:p>
        </p:txBody>
      </p:sp>
      <p:sp>
        <p:nvSpPr>
          <p:cNvPr id="6" name="矩形 5"/>
          <p:cNvSpPr/>
          <p:nvPr/>
        </p:nvSpPr>
        <p:spPr>
          <a:xfrm>
            <a:off x="1969770" y="2640330"/>
            <a:ext cx="9080500" cy="2399665"/>
          </a:xfrm>
          <a:prstGeom prst="rect">
            <a:avLst/>
          </a:prstGeom>
        </p:spPr>
        <p:txBody>
          <a:bodyPr wrap="square">
            <a:spAutoFit/>
          </a:bodyPr>
          <a:lstStyle/>
          <a:p>
            <a:pPr algn="just">
              <a:lnSpc>
                <a:spcPct val="150000"/>
              </a:lnSpc>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在平时劳动和生活中，发现农村教育资源稀缺，农民文化程度太低，就动员社员劳动之余办夜校，天黑了以后召集大家在一起，点起煤油灯，给群众从认识基础的汉字数字开始教，再逐渐教一些比较常用的文字，再慢慢地教他们更多的文字。了解大山以外的风土人情、人文地理，丰富了知识，增长见识。这个夜校当时是全县做得最好的，后来成为县上的试点，叫“赵家河村青年夜校试点”。</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38555" y="1202055"/>
            <a:ext cx="2119630" cy="553085"/>
          </a:xfrm>
          <a:prstGeom prst="rect">
            <a:avLst/>
          </a:prstGeom>
        </p:spPr>
        <p:txBody>
          <a:bodyPr wrap="square">
            <a:spAutoFit/>
          </a:bodyPr>
          <a:lstStyle/>
          <a:p>
            <a:pPr algn="just">
              <a:lnSpc>
                <a:spcPct val="150000"/>
              </a:lnSpc>
            </a:pPr>
            <a:r>
              <a:rPr lang="zh-CN" sz="2000" b="1" dirty="0">
                <a:solidFill>
                  <a:srgbClr val="7C4939"/>
                </a:solidFill>
                <a:latin typeface="微软雅黑" panose="020B0503020204020204" pitchFamily="34" charset="-122"/>
                <a:ea typeface="微软雅黑" panose="020B0503020204020204" pitchFamily="34" charset="-122"/>
                <a:sym typeface="+mn-ea"/>
              </a:rPr>
              <a:t>结合现在来看：</a:t>
            </a:r>
          </a:p>
        </p:txBody>
      </p:sp>
      <p:sp>
        <p:nvSpPr>
          <p:cNvPr id="165" name=" 165"/>
          <p:cNvSpPr/>
          <p:nvPr/>
        </p:nvSpPr>
        <p:spPr>
          <a:xfrm>
            <a:off x="3258185" y="1376680"/>
            <a:ext cx="1321435" cy="27997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文本框 4"/>
          <p:cNvSpPr txBox="1"/>
          <p:nvPr/>
        </p:nvSpPr>
        <p:spPr>
          <a:xfrm>
            <a:off x="3440430" y="1586230"/>
            <a:ext cx="956945" cy="2381250"/>
          </a:xfrm>
          <a:prstGeom prst="rect">
            <a:avLst/>
          </a:prstGeom>
          <a:noFill/>
        </p:spPr>
        <p:txBody>
          <a:bodyPr vert="eaVert" wrap="square" rtlCol="0">
            <a:spAutoFit/>
          </a:bodyPr>
          <a:lstStyle/>
          <a:p>
            <a:pPr>
              <a:lnSpc>
                <a:spcPct val="140000"/>
              </a:lnSpc>
            </a:pPr>
            <a:r>
              <a:rPr dirty="0">
                <a:solidFill>
                  <a:schemeClr val="bg1"/>
                </a:solidFill>
                <a:latin typeface="微软雅黑" panose="020B0503020204020204" pitchFamily="34" charset="-122"/>
                <a:ea typeface="微软雅黑" panose="020B0503020204020204" pitchFamily="34" charset="-122"/>
                <a:sym typeface="+mn-ea"/>
              </a:rPr>
              <a:t>教育、安全保障、医疗保障、公共服务</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7" name=" 165"/>
          <p:cNvSpPr/>
          <p:nvPr/>
        </p:nvSpPr>
        <p:spPr>
          <a:xfrm>
            <a:off x="5504180" y="1891665"/>
            <a:ext cx="1371600" cy="6711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dirty="0">
                <a:solidFill>
                  <a:schemeClr val="bg1"/>
                </a:solidFill>
                <a:latin typeface="微软雅黑" panose="020B0503020204020204" pitchFamily="34" charset="-122"/>
                <a:ea typeface="微软雅黑" panose="020B0503020204020204" pitchFamily="34" charset="-122"/>
                <a:sym typeface="+mn-ea"/>
              </a:rPr>
              <a:t>共同点</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8" name=" 165"/>
          <p:cNvSpPr/>
          <p:nvPr/>
        </p:nvSpPr>
        <p:spPr>
          <a:xfrm>
            <a:off x="7799705" y="1891665"/>
            <a:ext cx="1371600" cy="6711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dirty="0">
                <a:solidFill>
                  <a:schemeClr val="bg1"/>
                </a:solidFill>
                <a:latin typeface="微软雅黑" panose="020B0503020204020204" pitchFamily="34" charset="-122"/>
                <a:ea typeface="微软雅黑" panose="020B0503020204020204" pitchFamily="34" charset="-122"/>
                <a:sym typeface="+mn-ea"/>
              </a:rPr>
              <a:t>不盈利</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9" name=" 165"/>
          <p:cNvSpPr/>
          <p:nvPr/>
        </p:nvSpPr>
        <p:spPr>
          <a:xfrm>
            <a:off x="7284085" y="3387090"/>
            <a:ext cx="2148840" cy="789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dirty="0">
                <a:solidFill>
                  <a:schemeClr val="bg1"/>
                </a:solidFill>
                <a:latin typeface="微软雅黑" panose="020B0503020204020204" pitchFamily="34" charset="-122"/>
                <a:ea typeface="微软雅黑" panose="020B0503020204020204" pitchFamily="34" charset="-122"/>
                <a:sym typeface="+mn-ea"/>
              </a:rPr>
              <a:t>切实解决老百姓的生活需求</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12" name=" 165"/>
          <p:cNvSpPr/>
          <p:nvPr/>
        </p:nvSpPr>
        <p:spPr>
          <a:xfrm>
            <a:off x="3858895" y="4982845"/>
            <a:ext cx="5464810" cy="1342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dirty="0">
                <a:solidFill>
                  <a:schemeClr val="bg1"/>
                </a:solidFill>
                <a:latin typeface="微软雅黑" panose="020B0503020204020204" pitchFamily="34" charset="-122"/>
                <a:ea typeface="微软雅黑" panose="020B0503020204020204" pitchFamily="34" charset="-122"/>
                <a:sym typeface="+mn-ea"/>
              </a:rPr>
              <a:t>发挥更多的智慧和力量为国家建设出力</a:t>
            </a:r>
          </a:p>
          <a:p>
            <a:pPr algn="just">
              <a:lnSpc>
                <a:spcPct val="150000"/>
              </a:lnSpc>
            </a:pPr>
            <a:r>
              <a:rPr dirty="0">
                <a:solidFill>
                  <a:schemeClr val="bg1"/>
                </a:solidFill>
                <a:latin typeface="微软雅黑" panose="020B0503020204020204" pitchFamily="34" charset="-122"/>
                <a:ea typeface="微软雅黑" panose="020B0503020204020204" pitchFamily="34" charset="-122"/>
                <a:sym typeface="+mn-ea"/>
              </a:rPr>
              <a:t>国家建设得富强</a:t>
            </a:r>
          </a:p>
          <a:p>
            <a:pPr algn="just">
              <a:lnSpc>
                <a:spcPct val="150000"/>
              </a:lnSpc>
            </a:pPr>
            <a:r>
              <a:rPr dirty="0">
                <a:solidFill>
                  <a:schemeClr val="bg1"/>
                </a:solidFill>
                <a:latin typeface="微软雅黑" panose="020B0503020204020204" pitchFamily="34" charset="-122"/>
                <a:ea typeface="微软雅黑" panose="020B0503020204020204" pitchFamily="34" charset="-122"/>
                <a:sym typeface="+mn-ea"/>
              </a:rPr>
              <a:t>人民得到更多的保障和福利</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148" name=" 148"/>
          <p:cNvSpPr/>
          <p:nvPr/>
        </p:nvSpPr>
        <p:spPr>
          <a:xfrm flipV="1">
            <a:off x="4772025" y="2125345"/>
            <a:ext cx="61849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 148"/>
          <p:cNvSpPr/>
          <p:nvPr/>
        </p:nvSpPr>
        <p:spPr>
          <a:xfrm flipV="1">
            <a:off x="7028180" y="2125345"/>
            <a:ext cx="61849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 148"/>
          <p:cNvSpPr/>
          <p:nvPr/>
        </p:nvSpPr>
        <p:spPr>
          <a:xfrm rot="5400000" flipV="1">
            <a:off x="8107680" y="2848610"/>
            <a:ext cx="618490" cy="203835"/>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nvGrpSpPr>
          <p:cNvPr id="10" name="组合 9"/>
          <p:cNvGrpSpPr/>
          <p:nvPr/>
        </p:nvGrpSpPr>
        <p:grpSpPr>
          <a:xfrm rot="1260000">
            <a:off x="3717290" y="4478020"/>
            <a:ext cx="1968500" cy="203200"/>
            <a:chOff x="16092" y="3668"/>
            <a:chExt cx="1585" cy="320"/>
          </a:xfrm>
        </p:grpSpPr>
        <p:sp>
          <p:nvSpPr>
            <p:cNvPr id="3" name=" 148"/>
            <p:cNvSpPr/>
            <p:nvPr/>
          </p:nvSpPr>
          <p:spPr>
            <a:xfrm flipV="1">
              <a:off x="16703" y="3668"/>
              <a:ext cx="974" cy="321"/>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 name=" 148"/>
            <p:cNvSpPr/>
            <p:nvPr/>
          </p:nvSpPr>
          <p:spPr>
            <a:xfrm flipH="1" flipV="1">
              <a:off x="16092" y="3668"/>
              <a:ext cx="974" cy="321"/>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grpSp>
        <p:nvGrpSpPr>
          <p:cNvPr id="11" name="组合 10"/>
          <p:cNvGrpSpPr/>
          <p:nvPr/>
        </p:nvGrpSpPr>
        <p:grpSpPr>
          <a:xfrm rot="20340000" flipH="1">
            <a:off x="6909435" y="4478020"/>
            <a:ext cx="1968500" cy="203200"/>
            <a:chOff x="16092" y="3668"/>
            <a:chExt cx="1585" cy="320"/>
          </a:xfrm>
        </p:grpSpPr>
        <p:sp>
          <p:nvSpPr>
            <p:cNvPr id="16" name=" 148"/>
            <p:cNvSpPr/>
            <p:nvPr/>
          </p:nvSpPr>
          <p:spPr>
            <a:xfrm flipV="1">
              <a:off x="16703" y="3668"/>
              <a:ext cx="974" cy="321"/>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 148"/>
            <p:cNvSpPr/>
            <p:nvPr/>
          </p:nvSpPr>
          <p:spPr>
            <a:xfrm flipH="1" flipV="1">
              <a:off x="16092" y="3668"/>
              <a:ext cx="974" cy="321"/>
            </a:xfrm>
            <a:custGeom>
              <a:avLst/>
              <a:gdLst>
                <a:gd name="connsiteX0" fmla="*/ 360040 w 576064"/>
                <a:gd name="connsiteY0" fmla="*/ 0 h 250588"/>
                <a:gd name="connsiteX1" fmla="*/ 576064 w 576064"/>
                <a:gd name="connsiteY1" fmla="*/ 125294 h 250588"/>
                <a:gd name="connsiteX2" fmla="*/ 360040 w 576064"/>
                <a:gd name="connsiteY2" fmla="*/ 250588 h 250588"/>
                <a:gd name="connsiteX3" fmla="*/ 360040 w 576064"/>
                <a:gd name="connsiteY3" fmla="*/ 143294 h 250588"/>
                <a:gd name="connsiteX4" fmla="*/ 0 w 576064"/>
                <a:gd name="connsiteY4" fmla="*/ 143294 h 250588"/>
                <a:gd name="connsiteX5" fmla="*/ 0 w 576064"/>
                <a:gd name="connsiteY5" fmla="*/ 107294 h 250588"/>
                <a:gd name="connsiteX6" fmla="*/ 360040 w 576064"/>
                <a:gd name="connsiteY6" fmla="*/ 107294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64" h="250588">
                  <a:moveTo>
                    <a:pt x="360040" y="0"/>
                  </a:moveTo>
                  <a:lnTo>
                    <a:pt x="576064" y="125294"/>
                  </a:lnTo>
                  <a:lnTo>
                    <a:pt x="360040" y="250588"/>
                  </a:lnTo>
                  <a:lnTo>
                    <a:pt x="360040" y="143294"/>
                  </a:lnTo>
                  <a:lnTo>
                    <a:pt x="0" y="143294"/>
                  </a:lnTo>
                  <a:lnTo>
                    <a:pt x="0" y="107294"/>
                  </a:lnTo>
                  <a:lnTo>
                    <a:pt x="360040" y="10729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72625" y="3912870"/>
            <a:ext cx="2011680" cy="460375"/>
          </a:xfrm>
          <a:prstGeom prst="rect">
            <a:avLst/>
          </a:prstGeom>
        </p:spPr>
        <p:txBody>
          <a:bodyPr wrap="none">
            <a:spAutoFit/>
          </a:bodyPr>
          <a:lstStyle/>
          <a:p>
            <a:pPr>
              <a:defRPr/>
            </a:pPr>
            <a:r>
              <a:rPr lang="zh-CN" altLang="en-US" sz="2400" b="1" dirty="0">
                <a:solidFill>
                  <a:srgbClr val="FFFAF0"/>
                </a:solidFill>
                <a:latin typeface="微软雅黑" panose="020B0503020204020204" pitchFamily="34" charset="-122"/>
                <a:ea typeface="微软雅黑" panose="020B0503020204020204" pitchFamily="34" charset="-122"/>
              </a:rPr>
              <a:t>习近平总书记</a:t>
            </a:r>
          </a:p>
        </p:txBody>
      </p:sp>
      <p:sp>
        <p:nvSpPr>
          <p:cNvPr id="10" name="党"/>
          <p:cNvSpPr txBox="1"/>
          <p:nvPr/>
        </p:nvSpPr>
        <p:spPr>
          <a:xfrm>
            <a:off x="991235" y="3009265"/>
            <a:ext cx="10593070" cy="903605"/>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en-US" altLang="zh-CN" sz="3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       </a:t>
            </a:r>
            <a:r>
              <a:rPr lang="zh-CN" altLang="en-US" sz="48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七年</a:t>
            </a:r>
            <a:r>
              <a:rPr lang="zh-CN" altLang="en-US" sz="4800" b="1" dirty="0">
                <a:solidFill>
                  <a:srgbClr val="C00000"/>
                </a:solidFill>
                <a:latin typeface="微软雅黑" panose="020B0503020204020204" pitchFamily="34" charset="-122"/>
                <a:ea typeface="微软雅黑" panose="020B0503020204020204" pitchFamily="34" charset="-122"/>
                <a:sym typeface="+mn-ea"/>
              </a:rPr>
              <a:t>知青岁月回馈给习近平的成果</a:t>
            </a:r>
            <a:endParaRPr lang="zh-CN" altLang="en-US" sz="48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endParaRPr>
          </a:p>
        </p:txBody>
      </p:sp>
      <p:sp>
        <p:nvSpPr>
          <p:cNvPr id="12" name="矩形 31"/>
          <p:cNvSpPr/>
          <p:nvPr/>
        </p:nvSpPr>
        <p:spPr>
          <a:xfrm>
            <a:off x="1096010" y="3115310"/>
            <a:ext cx="770890" cy="691515"/>
          </a:xfrm>
          <a:prstGeom prst="rect">
            <a:avLst/>
          </a:prstGeom>
          <a:solidFill>
            <a:srgbClr val="C00000"/>
          </a:solidFill>
          <a:ln w="9525">
            <a:noFill/>
          </a:ln>
        </p:spPr>
        <p:txBody>
          <a:bodyPr anchor="ctr"/>
          <a:lstStyle/>
          <a:p>
            <a:pPr algn="ctr"/>
            <a:r>
              <a:rPr lang="en-US" altLang="zh-CN" sz="3200" b="1">
                <a:solidFill>
                  <a:srgbClr val="FFFFFF"/>
                </a:solidFill>
                <a:latin typeface="微软雅黑" panose="020B0503020204020204" pitchFamily="34" charset="-122"/>
                <a:ea typeface="微软雅黑" panose="020B0503020204020204" pitchFamily="34" charset="-122"/>
              </a:rPr>
              <a:t>2</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250">
        <p:blinds/>
      </p:transition>
    </mc:Choice>
    <mc:Fallback xmlns="">
      <p:transition spd="slow">
        <p:blind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784324" y="1947274"/>
            <a:ext cx="7661667" cy="101473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习近平总书记是第一位出生和成长在新中国的中国共产党总书记。他有过曲折的少年时代，有过奋斗的青年时代。</a:t>
            </a:r>
          </a:p>
        </p:txBody>
      </p:sp>
      <p:sp>
        <p:nvSpPr>
          <p:cNvPr id="15" name="矩形: 圆角 14"/>
          <p:cNvSpPr/>
          <p:nvPr/>
        </p:nvSpPr>
        <p:spPr>
          <a:xfrm>
            <a:off x="11840129" y="1947274"/>
            <a:ext cx="352471" cy="33239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368800" y="3100705"/>
            <a:ext cx="6651625" cy="3080385"/>
          </a:xfrm>
          <a:prstGeom prst="rect">
            <a:avLst/>
          </a:prstGeom>
          <a:noFill/>
        </p:spPr>
        <p:txBody>
          <a:bodyPr wrap="square" rtlCol="0">
            <a:spAutoFit/>
          </a:bodyPr>
          <a:lstStyle/>
          <a:p>
            <a:pPr algn="just" eaLnBrk="1" hangingPunct="1">
              <a:lnSpc>
                <a:spcPct val="180000"/>
              </a:lnSpc>
              <a:buFont typeface="Arial" panose="020B0604020202020204" pitchFamily="34" charset="0"/>
              <a:buNone/>
              <a:defRPr/>
            </a:pPr>
            <a:r>
              <a:rPr dirty="0">
                <a:solidFill>
                  <a:srgbClr val="C00000"/>
                </a:solidFill>
                <a:latin typeface="微软雅黑" panose="020B0503020204020204" pitchFamily="34" charset="-122"/>
                <a:ea typeface="微软雅黑" panose="020B0503020204020204" pitchFamily="34" charset="-122"/>
                <a:sym typeface="+mn-ea"/>
              </a:rPr>
              <a:t>从农村大队党支部书记到党的总书记</a:t>
            </a:r>
          </a:p>
          <a:p>
            <a:pPr algn="just" eaLnBrk="1" hangingPunct="1">
              <a:lnSpc>
                <a:spcPct val="180000"/>
              </a:lnSpc>
              <a:buFont typeface="Arial" panose="020B0604020202020204" pitchFamily="34" charset="0"/>
              <a:buNone/>
              <a:defRPr/>
            </a:pPr>
            <a:r>
              <a:rPr dirty="0">
                <a:solidFill>
                  <a:srgbClr val="C00000"/>
                </a:solidFill>
                <a:latin typeface="微软雅黑" panose="020B0503020204020204" pitchFamily="34" charset="-122"/>
                <a:ea typeface="微软雅黑" panose="020B0503020204020204" pitchFamily="34" charset="-122"/>
                <a:sym typeface="+mn-ea"/>
              </a:rPr>
              <a:t>从普通公民到国家主席</a:t>
            </a:r>
          </a:p>
          <a:p>
            <a:pPr algn="just" eaLnBrk="1" hangingPunct="1">
              <a:lnSpc>
                <a:spcPct val="180000"/>
              </a:lnSpc>
              <a:buFont typeface="Arial" panose="020B0604020202020204" pitchFamily="34" charset="0"/>
              <a:buNone/>
              <a:defRPr/>
            </a:pPr>
            <a:r>
              <a:rPr dirty="0">
                <a:solidFill>
                  <a:srgbClr val="C00000"/>
                </a:solidFill>
                <a:latin typeface="微软雅黑" panose="020B0503020204020204" pitchFamily="34" charset="-122"/>
                <a:ea typeface="微软雅黑" panose="020B0503020204020204" pitchFamily="34" charset="-122"/>
                <a:sym typeface="+mn-ea"/>
              </a:rPr>
              <a:t>从普通军官到军委主席</a:t>
            </a:r>
          </a:p>
          <a:p>
            <a:pPr eaLnBrk="1" hangingPunct="1">
              <a:lnSpc>
                <a:spcPct val="180000"/>
              </a:lnSpc>
              <a:buNone/>
            </a:pPr>
            <a:endParaRPr lang="zh-CN" altLang="en-US" dirty="0">
              <a:solidFill>
                <a:srgbClr val="C00000"/>
              </a:solidFill>
              <a:latin typeface="微软雅黑" panose="020B0503020204020204" pitchFamily="34" charset="-122"/>
              <a:ea typeface="微软雅黑" panose="020B0503020204020204" pitchFamily="34" charset="-122"/>
              <a:sym typeface="+mn-ea"/>
            </a:endParaRPr>
          </a:p>
          <a:p>
            <a:pPr eaLnBrk="1" hangingPunct="1">
              <a:lnSpc>
                <a:spcPct val="180000"/>
              </a:lnSpc>
              <a:buNone/>
            </a:pPr>
            <a:r>
              <a:rPr lang="zh-CN" altLang="en-US" dirty="0">
                <a:solidFill>
                  <a:srgbClr val="C00000"/>
                </a:solidFill>
                <a:latin typeface="微软雅黑" panose="020B0503020204020204" pitchFamily="34" charset="-122"/>
                <a:ea typeface="微软雅黑" panose="020B0503020204020204" pitchFamily="34" charset="-122"/>
                <a:sym typeface="+mn-ea"/>
              </a:rPr>
              <a:t>一步一个脚印，脚踏实地，低调务实，奋勇前行，让大国在世界的浪涛中扶摇直上。</a:t>
            </a:r>
          </a:p>
        </p:txBody>
      </p:sp>
      <p:sp>
        <p:nvSpPr>
          <p:cNvPr id="5" name="椭圆 4"/>
          <p:cNvSpPr/>
          <p:nvPr/>
        </p:nvSpPr>
        <p:spPr>
          <a:xfrm>
            <a:off x="3973195" y="3316605"/>
            <a:ext cx="280670" cy="280670"/>
          </a:xfrm>
          <a:prstGeom prst="ellipse">
            <a:avLst/>
          </a:prstGeom>
          <a:solidFill>
            <a:srgbClr val="C00000"/>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973195" y="3824605"/>
            <a:ext cx="280670" cy="280670"/>
          </a:xfrm>
          <a:prstGeom prst="ellipse">
            <a:avLst/>
          </a:prstGeom>
          <a:solidFill>
            <a:srgbClr val="C00000"/>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973195" y="4328160"/>
            <a:ext cx="280670" cy="280670"/>
          </a:xfrm>
          <a:prstGeom prst="ellipse">
            <a:avLst/>
          </a:prstGeom>
          <a:solidFill>
            <a:srgbClr val="C00000"/>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290" name="图片 17413" descr="13bd307e55a51575773121"/>
          <p:cNvPicPr>
            <a:picLocks noChangeAspect="1"/>
          </p:cNvPicPr>
          <p:nvPr/>
        </p:nvPicPr>
        <p:blipFill>
          <a:blip r:embed="rId3"/>
          <a:stretch>
            <a:fillRect/>
          </a:stretch>
        </p:blipFill>
        <p:spPr>
          <a:xfrm>
            <a:off x="777875" y="1795145"/>
            <a:ext cx="2640330" cy="36296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150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9437" y="330101"/>
            <a:ext cx="6123305"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7年知青岁月回馈给习近平的成果</a:t>
            </a:r>
          </a:p>
        </p:txBody>
      </p:sp>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pic>
        <p:nvPicPr>
          <p:cNvPr id="3" name="图片 2" descr="MAIN201401030903436291352367727"/>
          <p:cNvPicPr>
            <a:picLocks noChangeAspect="1"/>
          </p:cNvPicPr>
          <p:nvPr/>
        </p:nvPicPr>
        <p:blipFill>
          <a:blip r:embed="rId5"/>
          <a:stretch>
            <a:fillRect/>
          </a:stretch>
        </p:blipFill>
        <p:spPr>
          <a:xfrm>
            <a:off x="7392742" y="2260186"/>
            <a:ext cx="4223826" cy="2779064"/>
          </a:xfrm>
          <a:prstGeom prst="rect">
            <a:avLst/>
          </a:prstGeom>
        </p:spPr>
      </p:pic>
      <p:sp>
        <p:nvSpPr>
          <p:cNvPr id="7" name="矩形 6">
            <a:extLst>
              <a:ext uri="{FF2B5EF4-FFF2-40B4-BE49-F238E27FC236}">
                <a16:creationId xmlns:a16="http://schemas.microsoft.com/office/drawing/2014/main" id="{E12FBDE0-02BD-412B-96B0-583C452C97D8}"/>
              </a:ext>
            </a:extLst>
          </p:cNvPr>
          <p:cNvSpPr/>
          <p:nvPr/>
        </p:nvSpPr>
        <p:spPr>
          <a:xfrm>
            <a:off x="179262" y="1957981"/>
            <a:ext cx="7086241" cy="3785652"/>
          </a:xfrm>
          <a:prstGeom prst="rect">
            <a:avLst/>
          </a:prstGeom>
        </p:spPr>
        <p:txBody>
          <a:bodyPr wrap="square">
            <a:spAutoFit/>
          </a:bodyPr>
          <a:lstStyle/>
          <a:p>
            <a:pPr algn="just">
              <a:lnSpc>
                <a:spcPct val="150000"/>
              </a:lnSpc>
              <a:defRPr/>
            </a:pPr>
            <a:r>
              <a:rPr lang="en-US" altLang="zh-CN" sz="2000" dirty="0">
                <a:solidFill>
                  <a:srgbClr val="7C4939"/>
                </a:solidFill>
                <a:latin typeface="微软雅黑" panose="020B0503020204020204" pitchFamily="34" charset="-122"/>
                <a:ea typeface="微软雅黑" panose="020B0503020204020204" pitchFamily="34" charset="-122"/>
              </a:rPr>
              <a:t>       </a:t>
            </a:r>
            <a:r>
              <a:rPr lang="zh-CN" altLang="en-US" sz="2000" b="1" dirty="0">
                <a:solidFill>
                  <a:srgbClr val="7C4939"/>
                </a:solidFill>
                <a:latin typeface="微软雅黑" panose="020B0503020204020204" pitchFamily="34" charset="-122"/>
                <a:ea typeface="微软雅黑" panose="020B0503020204020204" pitchFamily="34" charset="-122"/>
              </a:rPr>
              <a:t>习近平年轻时拼搏奋斗的经历，特别是知青生活对他性格的磨练，对他人生观与价值观的形成，这些与他后来在各级领导岗位上所做出的成绩，是有重要联系的。</a:t>
            </a:r>
            <a:endParaRPr lang="en-US" altLang="zh-CN" sz="2000" b="1" dirty="0">
              <a:solidFill>
                <a:srgbClr val="7C4939"/>
              </a:solidFill>
              <a:latin typeface="微软雅黑" panose="020B0503020204020204" pitchFamily="34" charset="-122"/>
              <a:ea typeface="微软雅黑" panose="020B0503020204020204" pitchFamily="34" charset="-122"/>
            </a:endParaRPr>
          </a:p>
          <a:p>
            <a:pPr algn="just">
              <a:lnSpc>
                <a:spcPct val="150000"/>
              </a:lnSpc>
              <a:defRPr/>
            </a:pPr>
            <a:endParaRPr lang="en-US" altLang="zh-CN" sz="2000" b="1" dirty="0">
              <a:solidFill>
                <a:srgbClr val="7C4939"/>
              </a:solidFill>
              <a:latin typeface="微软雅黑" panose="020B0503020204020204" pitchFamily="34" charset="-122"/>
              <a:ea typeface="微软雅黑" panose="020B0503020204020204" pitchFamily="34" charset="-122"/>
            </a:endParaRPr>
          </a:p>
          <a:p>
            <a:pPr algn="just">
              <a:lnSpc>
                <a:spcPct val="150000"/>
              </a:lnSpc>
              <a:defRPr/>
            </a:pPr>
            <a:r>
              <a:rPr lang="zh-CN" altLang="en-US" sz="2000" b="1" dirty="0">
                <a:solidFill>
                  <a:srgbClr val="7C4939"/>
                </a:solidFill>
                <a:latin typeface="微软雅黑" panose="020B0503020204020204" pitchFamily="34" charset="-122"/>
                <a:ea typeface="微软雅黑" panose="020B0503020204020204" pitchFamily="34" charset="-122"/>
              </a:rPr>
              <a:t>       他了解群众需要什么、关心什么，锻造了极为坚强的意志品质，铸就了高尚的人格精神，系好了人生的第一粒扣子。</a:t>
            </a:r>
          </a:p>
          <a:p>
            <a:pPr algn="just" eaLnBrk="1" hangingPunct="1">
              <a:lnSpc>
                <a:spcPct val="150000"/>
              </a:lnSpc>
              <a:buFont typeface="Arial" panose="020B0604020202020204" pitchFamily="34" charset="0"/>
              <a:buNone/>
              <a:defRPr/>
            </a:pPr>
            <a:r>
              <a:rPr lang="zh-CN" altLang="en-US" sz="2000" b="1" dirty="0">
                <a:solidFill>
                  <a:srgbClr val="7C4939"/>
                </a:solidFill>
                <a:latin typeface="微软雅黑" panose="020B0503020204020204" pitchFamily="34" charset="-122"/>
                <a:ea typeface="微软雅黑" panose="020B0503020204020204" pitchFamily="34" charset="-122"/>
              </a:rPr>
              <a:t>　　</a:t>
            </a:r>
          </a:p>
          <a:p>
            <a:pPr algn="just" eaLnBrk="1" hangingPunct="1">
              <a:lnSpc>
                <a:spcPct val="150000"/>
              </a:lnSpc>
              <a:buFont typeface="Arial" panose="020B0604020202020204" pitchFamily="34" charset="0"/>
              <a:buNone/>
              <a:defRPr/>
            </a:pPr>
            <a:r>
              <a:rPr lang="zh-CN" altLang="en-US" sz="2000" dirty="0">
                <a:solidFill>
                  <a:srgbClr val="7C4939"/>
                </a:solidFill>
                <a:latin typeface="微软雅黑" panose="020B0503020204020204" pitchFamily="34" charset="-122"/>
                <a:ea typeface="微软雅黑" panose="020B0503020204020204" pitchFamily="34" charset="-122"/>
              </a:rPr>
              <a:t>　　</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7.40741E-7 L 0.14518 -0.00023 " pathEditMode="relative" rAng="0" ptsTypes="AA">
                                      <p:cBhvr>
                                        <p:cTn id="9" dur="1000" spd="-100000" fill="hold"/>
                                        <p:tgtEl>
                                          <p:spTgt spid="2"/>
                                        </p:tgtEl>
                                        <p:attrNameLst>
                                          <p:attrName>ppt_x</p:attrName>
                                          <p:attrName>ppt_y</p:attrName>
                                        </p:attrNameLst>
                                      </p:cBhvr>
                                      <p:rCtr x="7253" y="-23"/>
                                    </p:animMotion>
                                  </p:childTnLst>
                                </p:cTn>
                              </p:par>
                              <p:par>
                                <p:cTn id="10" presetID="22" presetClass="entr" presetSubtype="4"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2" presetClass="entr" presetSubtype="1" fill="hold" grpId="0" nodeType="withEffect">
                                  <p:stCondLst>
                                    <p:cond delay="225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52" name="流程图: 可选过程 51"/>
          <p:cNvSpPr/>
          <p:nvPr/>
        </p:nvSpPr>
        <p:spPr>
          <a:xfrm>
            <a:off x="1719580" y="1457960"/>
            <a:ext cx="5400040" cy="457200"/>
          </a:xfrm>
          <a:prstGeom prst="flowChartAlternateProcess">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b="1" dirty="0">
                <a:solidFill>
                  <a:srgbClr val="FFFAF0"/>
                </a:solidFill>
                <a:ea typeface="微软雅黑" panose="020B0503020204020204" pitchFamily="34" charset="-122"/>
              </a:rPr>
              <a:t>陕北七年，他真是不容易也真是不简单</a:t>
            </a:r>
          </a:p>
        </p:txBody>
      </p:sp>
      <p:sp>
        <p:nvSpPr>
          <p:cNvPr id="22" name="矩形: 圆角 21"/>
          <p:cNvSpPr/>
          <p:nvPr/>
        </p:nvSpPr>
        <p:spPr>
          <a:xfrm>
            <a:off x="2634615" y="3453765"/>
            <a:ext cx="6029325" cy="913130"/>
          </a:xfrm>
          <a:prstGeom prst="roundRect">
            <a:avLst>
              <a:gd name="adj" fmla="val 0"/>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zh-CN" altLang="en-US" sz="1600" dirty="0">
                <a:solidFill>
                  <a:srgbClr val="7C4939"/>
                </a:solidFill>
                <a:latin typeface="微软雅黑" panose="020B0503020204020204" pitchFamily="34" charset="-122"/>
                <a:ea typeface="微软雅黑" panose="020B0503020204020204" pitchFamily="34" charset="-122"/>
              </a:rPr>
              <a:t>七年知青岁月是他一生最宝贵的财富，延安的红色历史文化和陕北人民豁达、包容、厚道、质朴、奉献的集体人格，滋养了他崇高的政治理念，铸造了他不变的“初心”。</a:t>
            </a:r>
          </a:p>
        </p:txBody>
      </p:sp>
      <p:sp>
        <p:nvSpPr>
          <p:cNvPr id="23" name="矩形: 圆角 22"/>
          <p:cNvSpPr/>
          <p:nvPr/>
        </p:nvSpPr>
        <p:spPr>
          <a:xfrm>
            <a:off x="2634615" y="4532630"/>
            <a:ext cx="6029325" cy="913130"/>
          </a:xfrm>
          <a:prstGeom prst="roundRect">
            <a:avLst>
              <a:gd name="adj" fmla="val 0"/>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zh-CN" altLang="en-US" sz="1600">
                <a:solidFill>
                  <a:srgbClr val="7C4939"/>
                </a:solidFill>
                <a:latin typeface="微软雅黑" panose="020B0503020204020204" pitchFamily="34" charset="-122"/>
                <a:ea typeface="微软雅黑" panose="020B0503020204020204" pitchFamily="34" charset="-122"/>
              </a:rPr>
              <a:t>插队七年他利用农村相对宽松自由的社会政治环境，坚持读书学习，积淀了丰厚的知识文化理论素养。在困境中实现了精神升华。</a:t>
            </a:r>
          </a:p>
        </p:txBody>
      </p:sp>
      <p:sp>
        <p:nvSpPr>
          <p:cNvPr id="6" name="矩形: 圆角 5"/>
          <p:cNvSpPr/>
          <p:nvPr/>
        </p:nvSpPr>
        <p:spPr>
          <a:xfrm>
            <a:off x="1718613" y="2394628"/>
            <a:ext cx="720000" cy="913003"/>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AF0"/>
                </a:solidFill>
                <a:latin typeface="Century Gothic" panose="020B0502020202020204" pitchFamily="34" charset="0"/>
              </a:rPr>
              <a:t>1</a:t>
            </a:r>
            <a:endParaRPr lang="zh-CN" altLang="en-US" sz="2400" b="1" dirty="0">
              <a:solidFill>
                <a:srgbClr val="FFFAF0"/>
              </a:solidFill>
              <a:latin typeface="Century Gothic" panose="020B0502020202020204" pitchFamily="34" charset="0"/>
            </a:endParaRPr>
          </a:p>
        </p:txBody>
      </p:sp>
      <p:sp>
        <p:nvSpPr>
          <p:cNvPr id="8" name="矩形: 圆角 7"/>
          <p:cNvSpPr/>
          <p:nvPr/>
        </p:nvSpPr>
        <p:spPr>
          <a:xfrm>
            <a:off x="1718613" y="3453463"/>
            <a:ext cx="720000" cy="913003"/>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AF0"/>
                </a:solidFill>
                <a:latin typeface="Century Gothic" panose="020B0502020202020204" pitchFamily="34" charset="0"/>
              </a:rPr>
              <a:t>2</a:t>
            </a:r>
            <a:endParaRPr lang="zh-CN" altLang="en-US" sz="2400" b="1" dirty="0">
              <a:solidFill>
                <a:srgbClr val="FFFAF0"/>
              </a:solidFill>
              <a:latin typeface="Century Gothic" panose="020B0502020202020204" pitchFamily="34" charset="0"/>
            </a:endParaRPr>
          </a:p>
        </p:txBody>
      </p:sp>
      <p:sp>
        <p:nvSpPr>
          <p:cNvPr id="10" name="矩形: 圆角 9"/>
          <p:cNvSpPr/>
          <p:nvPr/>
        </p:nvSpPr>
        <p:spPr>
          <a:xfrm>
            <a:off x="1718613" y="4532476"/>
            <a:ext cx="720000" cy="913003"/>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AF0"/>
                </a:solidFill>
                <a:latin typeface="Century Gothic" panose="020B0502020202020204" pitchFamily="34" charset="0"/>
              </a:rPr>
              <a:t>3</a:t>
            </a:r>
            <a:endParaRPr lang="zh-CN" altLang="en-US" sz="2400" b="1" dirty="0">
              <a:solidFill>
                <a:srgbClr val="FFFAF0"/>
              </a:solidFill>
              <a:latin typeface="Century Gothic" panose="020B0502020202020204" pitchFamily="34" charset="0"/>
            </a:endParaRPr>
          </a:p>
        </p:txBody>
      </p:sp>
      <p:sp>
        <p:nvSpPr>
          <p:cNvPr id="19" name="矩形: 圆角 18"/>
          <p:cNvSpPr/>
          <p:nvPr/>
        </p:nvSpPr>
        <p:spPr>
          <a:xfrm>
            <a:off x="2634615" y="2394585"/>
            <a:ext cx="6029325" cy="913130"/>
          </a:xfrm>
          <a:prstGeom prst="roundRect">
            <a:avLst>
              <a:gd name="adj" fmla="val 0"/>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zh-CN" altLang="en-US" sz="1600">
                <a:solidFill>
                  <a:srgbClr val="7C4939"/>
                </a:solidFill>
                <a:latin typeface="微软雅黑" panose="020B0503020204020204" pitchFamily="34" charset="-122"/>
                <a:ea typeface="微软雅黑" panose="020B0503020204020204" pitchFamily="34" charset="-122"/>
              </a:rPr>
              <a:t>七年知青经历让他真正接了地气：了解了国情，贴近了人民，真切感受到了人民群众的冷暖和甘苦，培育了他同人民群众的深厚感情。</a:t>
            </a:r>
          </a:p>
        </p:txBody>
      </p:sp>
      <p:sp>
        <p:nvSpPr>
          <p:cNvPr id="3" name="矩形 2"/>
          <p:cNvSpPr/>
          <p:nvPr/>
        </p:nvSpPr>
        <p:spPr>
          <a:xfrm>
            <a:off x="1576070" y="5616575"/>
            <a:ext cx="8465185" cy="460375"/>
          </a:xfrm>
          <a:prstGeom prst="rect">
            <a:avLst/>
          </a:prstGeom>
        </p:spPr>
        <p:txBody>
          <a:bodyPr wrap="square">
            <a:spAutoFit/>
          </a:bodyPr>
          <a:lstStyle/>
          <a:p>
            <a:pPr algn="just" eaLnBrk="1" hangingPunct="1">
              <a:lnSpc>
                <a:spcPct val="150000"/>
              </a:lnSpc>
              <a:buFont typeface="Arial" panose="020B0604020202020204" pitchFamily="34" charset="0"/>
              <a:buNone/>
              <a:defRPr/>
            </a:pPr>
            <a:r>
              <a:rPr sz="1600" b="1" dirty="0">
                <a:solidFill>
                  <a:srgbClr val="7C4939"/>
                </a:solidFill>
                <a:latin typeface="微软雅黑" panose="020B0503020204020204" pitchFamily="34" charset="-122"/>
                <a:ea typeface="微软雅黑" panose="020B0503020204020204" pitchFamily="34" charset="-122"/>
              </a:rPr>
              <a:t>习近平在多个场合多次讲过：自己是“黄土地的儿子”，他的“根在陕西，魂在延安”。</a:t>
            </a:r>
          </a:p>
        </p:txBody>
      </p:sp>
      <p:pic>
        <p:nvPicPr>
          <p:cNvPr id="2" name="图片 1" descr="u=2832780313,1748190633&amp;fm=27&amp;gp=0"/>
          <p:cNvPicPr>
            <a:picLocks noChangeAspect="1"/>
          </p:cNvPicPr>
          <p:nvPr/>
        </p:nvPicPr>
        <p:blipFill>
          <a:blip r:embed="rId5"/>
          <a:stretch>
            <a:fillRect/>
          </a:stretch>
        </p:blipFill>
        <p:spPr>
          <a:xfrm>
            <a:off x="1576070" y="2049780"/>
            <a:ext cx="7500620" cy="4339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42" presetClass="path" presetSubtype="0" decel="100000" fill="hold" grpId="1" nodeType="withEffect">
                                  <p:stCondLst>
                                    <p:cond delay="2000"/>
                                  </p:stCondLst>
                                  <p:childTnLst>
                                    <p:animMotion origin="layout" path="M 8.33333E-7 -2.22222E-6 L -0.00026 -0.13333 " pathEditMode="relative" rAng="0" ptsTypes="AA">
                                      <p:cBhvr>
                                        <p:cTn id="19" dur="1000" spd="-100000" fill="hold"/>
                                        <p:tgtEl>
                                          <p:spTgt spid="52"/>
                                        </p:tgtEl>
                                        <p:attrNameLst>
                                          <p:attrName>ppt_x</p:attrName>
                                          <p:attrName>ppt_y</p:attrName>
                                        </p:attrNameLst>
                                      </p:cBhvr>
                                      <p:rCtr x="-13" y="-6667"/>
                                    </p:animMotion>
                                  </p:childTnLst>
                                </p:cTn>
                              </p:par>
                              <p:par>
                                <p:cTn id="20" presetID="22" presetClass="entr" presetSubtype="8"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16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17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20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750"/>
                                        <p:tgtEl>
                                          <p:spTgt spid="19"/>
                                        </p:tgtEl>
                                      </p:cBhvr>
                                    </p:animEffect>
                                  </p:childTnLst>
                                </p:cTn>
                              </p:par>
                              <p:par>
                                <p:cTn id="32" presetID="22" presetClass="entr" presetSubtype="8" fill="hold" grpId="0" nodeType="withEffect">
                                  <p:stCondLst>
                                    <p:cond delay="210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750"/>
                                        <p:tgtEl>
                                          <p:spTgt spid="22"/>
                                        </p:tgtEl>
                                      </p:cBhvr>
                                    </p:animEffect>
                                  </p:childTnLst>
                                </p:cTn>
                              </p:par>
                              <p:par>
                                <p:cTn id="35" presetID="22" presetClass="entr" presetSubtype="8" fill="hold" grpId="0" nodeType="withEffect">
                                  <p:stCondLst>
                                    <p:cond delay="22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750"/>
                                        <p:tgtEl>
                                          <p:spTgt spid="23"/>
                                        </p:tgtEl>
                                      </p:cBhvr>
                                    </p:animEffect>
                                  </p:childTnLst>
                                </p:cTn>
                              </p:par>
                              <p:par>
                                <p:cTn id="38" presetID="22" presetClass="entr" presetSubtype="1" fill="hold" grpId="0" nodeType="withEffect">
                                  <p:stCondLst>
                                    <p:cond delay="225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52" grpId="1" bldLvl="0" animBg="1"/>
      <p:bldP spid="22" grpId="0" bldLvl="0" animBg="1"/>
      <p:bldP spid="23" grpId="0" bldLvl="0" animBg="1"/>
      <p:bldP spid="6" grpId="0" bldLvl="0" animBg="1"/>
      <p:bldP spid="8" grpId="0" bldLvl="0" animBg="1"/>
      <p:bldP spid="10" grpId="0" bldLvl="0" animBg="1"/>
      <p:bldP spid="19" grpId="0" bldLvl="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6" name="矩形: 圆角 5"/>
          <p:cNvSpPr/>
          <p:nvPr/>
        </p:nvSpPr>
        <p:spPr>
          <a:xfrm>
            <a:off x="1718310" y="1783715"/>
            <a:ext cx="720090" cy="342455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AF0"/>
                </a:solidFill>
                <a:latin typeface="Century Gothic" panose="020B0502020202020204" pitchFamily="34" charset="0"/>
              </a:rPr>
              <a:t>4</a:t>
            </a:r>
          </a:p>
        </p:txBody>
      </p:sp>
      <p:sp>
        <p:nvSpPr>
          <p:cNvPr id="19" name="矩形: 圆角 18"/>
          <p:cNvSpPr/>
          <p:nvPr/>
        </p:nvSpPr>
        <p:spPr>
          <a:xfrm>
            <a:off x="2621280" y="1882140"/>
            <a:ext cx="8293100" cy="3227705"/>
          </a:xfrm>
          <a:prstGeom prst="roundRect">
            <a:avLst>
              <a:gd name="adj" fmla="val 0"/>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zh-CN" altLang="en-US" sz="2400" b="1">
                <a:solidFill>
                  <a:srgbClr val="7C4939"/>
                </a:solidFill>
                <a:latin typeface="微软雅黑" panose="020B0503020204020204" pitchFamily="34" charset="-122"/>
                <a:ea typeface="微软雅黑" panose="020B0503020204020204" pitchFamily="34" charset="-122"/>
              </a:rPr>
              <a:t>七年知青经历是习近平总书记治国理政思想的历史起点</a:t>
            </a:r>
          </a:p>
          <a:p>
            <a:pPr algn="just">
              <a:lnSpc>
                <a:spcPct val="130000"/>
              </a:lnSpc>
              <a:defRPr/>
            </a:pPr>
            <a:endParaRPr lang="zh-CN" altLang="en-US" sz="2000">
              <a:solidFill>
                <a:srgbClr val="7C4939"/>
              </a:solidFill>
              <a:latin typeface="微软雅黑" panose="020B0503020204020204" pitchFamily="34" charset="-122"/>
              <a:ea typeface="微软雅黑" panose="020B0503020204020204" pitchFamily="34" charset="-122"/>
            </a:endParaRPr>
          </a:p>
          <a:p>
            <a:pPr algn="just">
              <a:lnSpc>
                <a:spcPct val="130000"/>
              </a:lnSpc>
              <a:defRPr/>
            </a:pPr>
            <a:r>
              <a:rPr lang="zh-CN" altLang="en-US" sz="2400">
                <a:solidFill>
                  <a:srgbClr val="7C4939"/>
                </a:solidFill>
                <a:latin typeface="微软雅黑" panose="020B0503020204020204" pitchFamily="34" charset="-122"/>
                <a:ea typeface="微软雅黑" panose="020B0503020204020204" pitchFamily="34" charset="-122"/>
              </a:rPr>
              <a:t>人民领袖从这里应运而生</a:t>
            </a:r>
            <a:r>
              <a:rPr lang="en-US" altLang="zh-CN" sz="2400">
                <a:solidFill>
                  <a:srgbClr val="7C4939"/>
                </a:solidFill>
                <a:latin typeface="微软雅黑" panose="020B0503020204020204" pitchFamily="34" charset="-122"/>
                <a:ea typeface="微软雅黑" panose="020B0503020204020204" pitchFamily="34" charset="-122"/>
              </a:rPr>
              <a:t>!</a:t>
            </a:r>
          </a:p>
          <a:p>
            <a:pPr algn="just">
              <a:lnSpc>
                <a:spcPct val="130000"/>
              </a:lnSpc>
              <a:defRPr/>
            </a:pPr>
            <a:r>
              <a:rPr lang="zh-CN" altLang="en-US" sz="2400">
                <a:solidFill>
                  <a:srgbClr val="7C4939"/>
                </a:solidFill>
                <a:latin typeface="微软雅黑" panose="020B0503020204020204" pitchFamily="34" charset="-122"/>
                <a:ea typeface="微软雅黑" panose="020B0503020204020204" pitchFamily="34" charset="-122"/>
              </a:rPr>
              <a:t>习近平2015年到梁家河看望群众时说过一句话：“当年我离开梁家河的时候，我就有个想法，如果将来我有机会从政，我要做一些为老百姓办实事的工作。</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6" name="矩形: 圆角 5"/>
          <p:cNvSpPr/>
          <p:nvPr/>
        </p:nvSpPr>
        <p:spPr>
          <a:xfrm>
            <a:off x="1718310" y="2448560"/>
            <a:ext cx="720090" cy="232537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AF0"/>
                </a:solidFill>
                <a:latin typeface="Century Gothic" panose="020B0502020202020204" pitchFamily="34" charset="0"/>
              </a:rPr>
              <a:t>5</a:t>
            </a:r>
          </a:p>
        </p:txBody>
      </p:sp>
      <p:sp>
        <p:nvSpPr>
          <p:cNvPr id="19" name="矩形: 圆角 18"/>
          <p:cNvSpPr/>
          <p:nvPr/>
        </p:nvSpPr>
        <p:spPr>
          <a:xfrm>
            <a:off x="2779395" y="2066290"/>
            <a:ext cx="8806815" cy="3076575"/>
          </a:xfrm>
          <a:prstGeom prst="roundRect">
            <a:avLst>
              <a:gd name="adj" fmla="val 0"/>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zh-CN" altLang="en-US" sz="2400" b="1" dirty="0">
                <a:solidFill>
                  <a:srgbClr val="7C4939"/>
                </a:solidFill>
                <a:latin typeface="微软雅黑" panose="020B0503020204020204" pitchFamily="34" charset="-122"/>
                <a:ea typeface="微软雅黑" panose="020B0503020204020204" pitchFamily="34" charset="-122"/>
              </a:rPr>
              <a:t>七年知青岁月，是习近平成长道路上的一个重要节点</a:t>
            </a:r>
          </a:p>
          <a:p>
            <a:pPr algn="just">
              <a:lnSpc>
                <a:spcPct val="130000"/>
              </a:lnSpc>
              <a:defRPr/>
            </a:pPr>
            <a:endParaRPr lang="zh-CN" altLang="en-US" sz="2000" dirty="0">
              <a:solidFill>
                <a:srgbClr val="7C4939"/>
              </a:solidFill>
              <a:latin typeface="微软雅黑" panose="020B0503020204020204" pitchFamily="34" charset="-122"/>
              <a:ea typeface="微软雅黑" panose="020B0503020204020204" pitchFamily="34" charset="-122"/>
            </a:endParaRPr>
          </a:p>
          <a:p>
            <a:pPr algn="just">
              <a:lnSpc>
                <a:spcPct val="130000"/>
              </a:lnSpc>
              <a:defRPr/>
            </a:pPr>
            <a:r>
              <a:rPr lang="zh-CN" altLang="en-US" sz="2000" dirty="0">
                <a:solidFill>
                  <a:srgbClr val="7C4939"/>
                </a:solidFill>
                <a:latin typeface="微软雅黑" panose="020B0503020204020204" pitchFamily="34" charset="-122"/>
                <a:ea typeface="微软雅黑" panose="020B0503020204020204" pitchFamily="34" charset="-122"/>
              </a:rPr>
              <a:t>        他之所以能够成为党的领袖，得益于艰苦环境的造就，更多是他苦心立志的奋斗结果。他干实事、做大事、闯新路，谋定而后动，知行合一。这样的领导素质，在梁家河的实践中就已经充分表现出来了。他的好学深思，他的多谋善断，他的善谋善为，几十年下来使他积累了丰厚的政治经验。</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2129155" y="1250315"/>
            <a:ext cx="9294495" cy="193802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2002年，他公开发表《我是黄土地的儿子》中写道“为人民做实事”的誓言——“15岁来到黄土地时，我迷惘、彷徨；22岁离开黄土地时，我已经有着坚定的人生目标，充满自信。作为一个人民公仆，陕北高原是我的根，因为这里培养出了我不变的信念：要为人民做实事！”</a:t>
            </a:r>
          </a:p>
        </p:txBody>
      </p:sp>
      <p:pic>
        <p:nvPicPr>
          <p:cNvPr id="2" name="图片 1" descr="11136264320086923637"/>
          <p:cNvPicPr>
            <a:picLocks noChangeAspect="1"/>
          </p:cNvPicPr>
          <p:nvPr/>
        </p:nvPicPr>
        <p:blipFill>
          <a:blip r:embed="rId5"/>
          <a:stretch>
            <a:fillRect/>
          </a:stretch>
        </p:blipFill>
        <p:spPr>
          <a:xfrm>
            <a:off x="8543290" y="4018280"/>
            <a:ext cx="3370580" cy="2372995"/>
          </a:xfrm>
          <a:prstGeom prst="rect">
            <a:avLst/>
          </a:prstGeom>
        </p:spPr>
      </p:pic>
      <p:pic>
        <p:nvPicPr>
          <p:cNvPr id="3" name="图片 2" descr="t019d93f6e744e8f333"/>
          <p:cNvPicPr>
            <a:picLocks noChangeAspect="1"/>
          </p:cNvPicPr>
          <p:nvPr/>
        </p:nvPicPr>
        <p:blipFill>
          <a:blip r:embed="rId6"/>
          <a:stretch>
            <a:fillRect/>
          </a:stretch>
        </p:blipFill>
        <p:spPr>
          <a:xfrm>
            <a:off x="211455" y="1092200"/>
            <a:ext cx="1798955" cy="2499360"/>
          </a:xfrm>
          <a:prstGeom prst="rect">
            <a:avLst/>
          </a:prstGeom>
        </p:spPr>
      </p:pic>
      <p:pic>
        <p:nvPicPr>
          <p:cNvPr id="4" name="图片 3" descr="782bcb888ba4124abcab0c"/>
          <p:cNvPicPr>
            <a:picLocks noChangeAspect="1"/>
          </p:cNvPicPr>
          <p:nvPr/>
        </p:nvPicPr>
        <p:blipFill>
          <a:blip r:embed="rId7"/>
          <a:stretch>
            <a:fillRect/>
          </a:stretch>
        </p:blipFill>
        <p:spPr>
          <a:xfrm>
            <a:off x="320675" y="4019550"/>
            <a:ext cx="3419475" cy="2390140"/>
          </a:xfrm>
          <a:prstGeom prst="rect">
            <a:avLst/>
          </a:prstGeom>
        </p:spPr>
      </p:pic>
      <p:pic>
        <p:nvPicPr>
          <p:cNvPr id="5" name="图片 4" descr="201602280905531265"/>
          <p:cNvPicPr>
            <a:picLocks noChangeAspect="1"/>
          </p:cNvPicPr>
          <p:nvPr/>
        </p:nvPicPr>
        <p:blipFill>
          <a:blip r:embed="rId8"/>
          <a:stretch>
            <a:fillRect/>
          </a:stretch>
        </p:blipFill>
        <p:spPr>
          <a:xfrm>
            <a:off x="4276090" y="4018280"/>
            <a:ext cx="3639820" cy="2391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763270" y="1664335"/>
            <a:ext cx="4063365" cy="4246245"/>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十八大以来，他勇挑历史重担，带领全党纠正时弊，把我们党和国家沉积了多年的问题，用抓铁有痕的工作作风和踏石留印的工作态度一个一个加以解决，为我们开辟了新的长征路，为中华民族伟大复兴迎来更加光明的前景。历史让我们选择习近平作为党的领袖，是造化，是使命使然。</a:t>
            </a:r>
          </a:p>
        </p:txBody>
      </p:sp>
      <p:sp>
        <p:nvSpPr>
          <p:cNvPr id="4" name="MH_Title_1"/>
          <p:cNvSpPr/>
          <p:nvPr>
            <p:custDataLst>
              <p:tags r:id="rId1"/>
            </p:custDataLst>
          </p:nvPr>
        </p:nvSpPr>
        <p:spPr>
          <a:xfrm>
            <a:off x="7102728" y="2869848"/>
            <a:ext cx="2160000" cy="2160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endParaRPr lang="zh-CN" altLang="en-US" sz="2800" b="1" dirty="0">
              <a:solidFill>
                <a:srgbClr val="FFFAF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7158355" y="3234055"/>
            <a:ext cx="2048510" cy="1691005"/>
          </a:xfrm>
          <a:prstGeom prst="rect">
            <a:avLst/>
          </a:prstGeom>
          <a:noFill/>
        </p:spPr>
        <p:txBody>
          <a:bodyPr wrap="square" rtlCol="0">
            <a:spAutoFit/>
          </a:bodyPr>
          <a:lstStyle/>
          <a:p>
            <a:pPr algn="ctr">
              <a:lnSpc>
                <a:spcPct val="130000"/>
              </a:lnSpc>
            </a:pPr>
            <a:r>
              <a:rPr lang="zh-CN" altLang="en-US" sz="1600" b="1">
                <a:solidFill>
                  <a:srgbClr val="FFFAF0"/>
                </a:solidFill>
                <a:latin typeface="微软雅黑" panose="020B0503020204020204" pitchFamily="34" charset="-122"/>
                <a:ea typeface="微软雅黑" panose="020B0503020204020204" pitchFamily="34" charset="-122"/>
                <a:sym typeface="+mn-ea"/>
              </a:rPr>
              <a:t>从县到市到地区</a:t>
            </a:r>
          </a:p>
          <a:p>
            <a:pPr algn="ctr">
              <a:lnSpc>
                <a:spcPct val="130000"/>
              </a:lnSpc>
            </a:pPr>
            <a:r>
              <a:rPr lang="zh-CN" altLang="en-US" sz="1600" b="1">
                <a:solidFill>
                  <a:srgbClr val="FFFAF0"/>
                </a:solidFill>
                <a:latin typeface="微软雅黑" panose="020B0503020204020204" pitchFamily="34" charset="-122"/>
                <a:ea typeface="微软雅黑" panose="020B0503020204020204" pitchFamily="34" charset="-122"/>
                <a:sym typeface="+mn-ea"/>
              </a:rPr>
              <a:t>到省到中央……几十年这样脚踏实地干下来，从来没有脱离</a:t>
            </a:r>
          </a:p>
          <a:p>
            <a:pPr algn="ctr">
              <a:lnSpc>
                <a:spcPct val="130000"/>
              </a:lnSpc>
            </a:pPr>
            <a:r>
              <a:rPr lang="zh-CN" altLang="en-US" sz="1600" b="1">
                <a:solidFill>
                  <a:srgbClr val="FFFAF0"/>
                </a:solidFill>
                <a:latin typeface="微软雅黑" panose="020B0503020204020204" pitchFamily="34" charset="-122"/>
                <a:ea typeface="微软雅黑" panose="020B0503020204020204" pitchFamily="34" charset="-122"/>
                <a:sym typeface="+mn-ea"/>
              </a:rPr>
              <a:t>过基层。</a:t>
            </a:r>
          </a:p>
        </p:txBody>
      </p:sp>
      <p:sp>
        <p:nvSpPr>
          <p:cNvPr id="5" name="椭圆 4"/>
          <p:cNvSpPr/>
          <p:nvPr/>
        </p:nvSpPr>
        <p:spPr>
          <a:xfrm>
            <a:off x="5923915" y="1706245"/>
            <a:ext cx="4517390" cy="4517390"/>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MH_Other_1"/>
          <p:cNvSpPr/>
          <p:nvPr>
            <p:custDataLst>
              <p:tags r:id="rId2"/>
            </p:custDataLst>
          </p:nvPr>
        </p:nvSpPr>
        <p:spPr>
          <a:xfrm>
            <a:off x="5630545" y="1874520"/>
            <a:ext cx="1527810" cy="152781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000" dirty="0">
                <a:solidFill>
                  <a:srgbClr val="FFFAF0"/>
                </a:solidFill>
                <a:latin typeface="宋体" panose="02010600030101010101" pitchFamily="2" charset="-122"/>
                <a:ea typeface="宋体" panose="02010600030101010101" pitchFamily="2" charset="-122"/>
              </a:rPr>
              <a:t>梁家河</a:t>
            </a:r>
          </a:p>
        </p:txBody>
      </p:sp>
      <p:sp>
        <p:nvSpPr>
          <p:cNvPr id="13" name="MH_Other_1"/>
          <p:cNvSpPr/>
          <p:nvPr>
            <p:custDataLst>
              <p:tags r:id="rId3"/>
            </p:custDataLst>
          </p:nvPr>
        </p:nvSpPr>
        <p:spPr>
          <a:xfrm>
            <a:off x="6038215" y="4925060"/>
            <a:ext cx="1527810" cy="152781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r>
              <a:rPr lang="en-US" altLang="zh-CN" dirty="0">
                <a:solidFill>
                  <a:srgbClr val="FFFAF0"/>
                </a:solidFill>
                <a:latin typeface="宋体" panose="02010600030101010101" pitchFamily="2" charset="-122"/>
                <a:ea typeface="宋体" panose="02010600030101010101" pitchFamily="2" charset="-122"/>
              </a:rPr>
              <a:t>返回北京到清华大学深造</a:t>
            </a:r>
          </a:p>
        </p:txBody>
      </p:sp>
      <p:sp>
        <p:nvSpPr>
          <p:cNvPr id="14" name="MH_Other_1"/>
          <p:cNvSpPr/>
          <p:nvPr>
            <p:custDataLst>
              <p:tags r:id="rId4"/>
            </p:custDataLst>
          </p:nvPr>
        </p:nvSpPr>
        <p:spPr>
          <a:xfrm>
            <a:off x="9262745" y="4614545"/>
            <a:ext cx="1527810" cy="152781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80000" lnSpcReduction="10000"/>
          </a:bodyPr>
          <a:lstStyle/>
          <a:p>
            <a:pPr algn="ctr">
              <a:lnSpc>
                <a:spcPct val="130000"/>
              </a:lnSpc>
              <a:defRPr/>
            </a:pPr>
            <a:r>
              <a:rPr lang="en-US" altLang="zh-CN" sz="2000" dirty="0">
                <a:solidFill>
                  <a:srgbClr val="FFFAF0"/>
                </a:solidFill>
                <a:latin typeface="宋体" panose="02010600030101010101" pitchFamily="2" charset="-122"/>
                <a:ea typeface="宋体" panose="02010600030101010101" pitchFamily="2" charset="-122"/>
              </a:rPr>
              <a:t>国务院、军队工作了一段时间</a:t>
            </a:r>
          </a:p>
        </p:txBody>
      </p:sp>
      <p:sp>
        <p:nvSpPr>
          <p:cNvPr id="15" name="MH_Other_1"/>
          <p:cNvSpPr/>
          <p:nvPr>
            <p:custDataLst>
              <p:tags r:id="rId5"/>
            </p:custDataLst>
          </p:nvPr>
        </p:nvSpPr>
        <p:spPr>
          <a:xfrm>
            <a:off x="9048115" y="1706245"/>
            <a:ext cx="1527810" cy="152781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r>
              <a:rPr lang="en-US" altLang="zh-CN" sz="2000" dirty="0">
                <a:solidFill>
                  <a:srgbClr val="FFFAF0"/>
                </a:solidFill>
                <a:latin typeface="宋体" panose="02010600030101010101" pitchFamily="2" charset="-122"/>
                <a:ea typeface="宋体" panose="02010600030101010101" pitchFamily="2" charset="-122"/>
              </a:rPr>
              <a:t>又主动回到基层</a:t>
            </a:r>
          </a:p>
        </p:txBody>
      </p:sp>
      <p:sp>
        <p:nvSpPr>
          <p:cNvPr id="160" name=" 160"/>
          <p:cNvSpPr/>
          <p:nvPr/>
        </p:nvSpPr>
        <p:spPr>
          <a:xfrm rot="7800000">
            <a:off x="5654675" y="3886835"/>
            <a:ext cx="675640" cy="67564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 160"/>
          <p:cNvSpPr/>
          <p:nvPr/>
        </p:nvSpPr>
        <p:spPr>
          <a:xfrm rot="2880000">
            <a:off x="7922260" y="5838190"/>
            <a:ext cx="675640" cy="67564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 160"/>
          <p:cNvSpPr/>
          <p:nvPr/>
        </p:nvSpPr>
        <p:spPr>
          <a:xfrm rot="18960000">
            <a:off x="10058400" y="3611880"/>
            <a:ext cx="675640" cy="67564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18" name="图片 17"/>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25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grpId="1" nodeType="withEffect">
                                  <p:stCondLst>
                                    <p:cond delay="750"/>
                                  </p:stCondLst>
                                  <p:childTnLst>
                                    <p:animMotion origin="layout" path="M -6.25E-7 4.07407E-6 L -0.08854 0.00023 " pathEditMode="relative" rAng="0" ptsTypes="AA">
                                      <p:cBhvr>
                                        <p:cTn id="12" dur="1000" spd="-100000" fill="hold"/>
                                        <p:tgtEl>
                                          <p:spTgt spid="4"/>
                                        </p:tgtEl>
                                        <p:attrNameLst>
                                          <p:attrName>ppt_x</p:attrName>
                                          <p:attrName>ppt_y</p:attrName>
                                        </p:attrNameLst>
                                      </p:cBhvr>
                                      <p:rCtr x="-4427" y="0"/>
                                    </p:animMotion>
                                  </p:childTnLst>
                                </p:cTn>
                              </p:par>
                              <p:par>
                                <p:cTn id="13" presetID="10" presetClass="entr" presetSubtype="0" fill="hold" grpId="0" nodeType="withEffect">
                                  <p:stCondLst>
                                    <p:cond delay="19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42" presetClass="path" presetSubtype="0" decel="100000" fill="hold" grpId="1" nodeType="withEffect">
                                  <p:stCondLst>
                                    <p:cond delay="1950"/>
                                  </p:stCondLst>
                                  <p:childTnLst>
                                    <p:animMotion origin="layout" path="M -8.33333E-7 -7.40741E-7 L 0.14518 -0.00023 " pathEditMode="relative" rAng="0" ptsTypes="AA">
                                      <p:cBhvr>
                                        <p:cTn id="17" dur="1000" spd="-100000" fill="hold"/>
                                        <p:tgtEl>
                                          <p:spTgt spid="12"/>
                                        </p:tgtEl>
                                        <p:attrNameLst>
                                          <p:attrName>ppt_x</p:attrName>
                                          <p:attrName>ppt_y</p:attrName>
                                        </p:attrNameLst>
                                      </p:cBhvr>
                                      <p:rCtr x="7253" y="-23"/>
                                    </p:animMotion>
                                  </p:childTnLst>
                                </p:cTn>
                              </p:par>
                              <p:par>
                                <p:cTn id="18" presetID="10" presetClass="entr" presetSubtype="0" fill="hold" grpId="0" nodeType="withEffect">
                                  <p:stCondLst>
                                    <p:cond delay="19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42" presetClass="path" presetSubtype="0" decel="100000" fill="hold" grpId="1" nodeType="withEffect">
                                  <p:stCondLst>
                                    <p:cond delay="1950"/>
                                  </p:stCondLst>
                                  <p:childTnLst>
                                    <p:animMotion origin="layout" path="M -8.33333E-7 -7.40741E-7 L 0.14518 -0.00023 " pathEditMode="relative" rAng="0" ptsTypes="AA">
                                      <p:cBhvr>
                                        <p:cTn id="22" dur="1000" spd="-100000" fill="hold"/>
                                        <p:tgtEl>
                                          <p:spTgt spid="13"/>
                                        </p:tgtEl>
                                        <p:attrNameLst>
                                          <p:attrName>ppt_x</p:attrName>
                                          <p:attrName>ppt_y</p:attrName>
                                        </p:attrNameLst>
                                      </p:cBhvr>
                                      <p:rCtr x="7253" y="-23"/>
                                    </p:animMotion>
                                  </p:childTnLst>
                                </p:cTn>
                              </p:par>
                              <p:par>
                                <p:cTn id="23" presetID="10" presetClass="entr" presetSubtype="0" fill="hold" grpId="0" nodeType="withEffect">
                                  <p:stCondLst>
                                    <p:cond delay="19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42" presetClass="path" presetSubtype="0" decel="100000" fill="hold" grpId="1" nodeType="withEffect">
                                  <p:stCondLst>
                                    <p:cond delay="1950"/>
                                  </p:stCondLst>
                                  <p:childTnLst>
                                    <p:animMotion origin="layout" path="M -8.33333E-7 -7.40741E-7 L 0.14518 -0.00023 " pathEditMode="relative" rAng="0" ptsTypes="AA">
                                      <p:cBhvr>
                                        <p:cTn id="27" dur="1000" spd="-100000" fill="hold"/>
                                        <p:tgtEl>
                                          <p:spTgt spid="14"/>
                                        </p:tgtEl>
                                        <p:attrNameLst>
                                          <p:attrName>ppt_x</p:attrName>
                                          <p:attrName>ppt_y</p:attrName>
                                        </p:attrNameLst>
                                      </p:cBhvr>
                                      <p:rCtr x="7253" y="-23"/>
                                    </p:animMotion>
                                  </p:childTnLst>
                                </p:cTn>
                              </p:par>
                              <p:par>
                                <p:cTn id="28" presetID="10" presetClass="entr" presetSubtype="0" fill="hold" grpId="0" nodeType="withEffect">
                                  <p:stCondLst>
                                    <p:cond delay="19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42" presetClass="path" presetSubtype="0" decel="100000" fill="hold" grpId="1" nodeType="withEffect">
                                  <p:stCondLst>
                                    <p:cond delay="1950"/>
                                  </p:stCondLst>
                                  <p:childTnLst>
                                    <p:animMotion origin="layout" path="M -8.33333E-7 -7.40741E-7 L 0.14518 -0.00023 " pathEditMode="relative" rAng="0" ptsTypes="AA">
                                      <p:cBhvr>
                                        <p:cTn id="32" dur="1000" spd="-100000" fill="hold"/>
                                        <p:tgtEl>
                                          <p:spTgt spid="15"/>
                                        </p:tgtEl>
                                        <p:attrNameLst>
                                          <p:attrName>ppt_x</p:attrName>
                                          <p:attrName>ppt_y</p:attrName>
                                        </p:attrNameLst>
                                      </p:cBhvr>
                                      <p:rCtr x="7253" y="-23"/>
                                    </p:animMotion>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bldLvl="0" animBg="1"/>
      <p:bldP spid="4" grpId="1" bldLvl="0" animBg="1"/>
      <p:bldP spid="12" grpId="0" bldLvl="0" animBg="1"/>
      <p:bldP spid="12" grpId="1" bldLvl="0" animBg="1"/>
      <p:bldP spid="13" grpId="0" bldLvl="0" animBg="1"/>
      <p:bldP spid="13" grpId="1" bldLvl="0" animBg="1"/>
      <p:bldP spid="14" grpId="0" bldLvl="0" animBg="1"/>
      <p:bldP spid="14" grpId="1" bldLvl="0" animBg="1"/>
      <p:bldP spid="15" grpId="0" bldLvl="0" animBg="1"/>
      <p:bldP spid="15" grpId="1"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2137410"/>
            <a:ext cx="8465185" cy="286131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基层群众想什么，渴望什么，面临的问题是什么，每一个层次碰到什么困难，需要做什么样的工作来改变现状……这些工作内容比他当初在梁家河所面临的问题要复杂得多，但本质是相同的，那就是：群众需要什么，群众想要怎么办，干部就要带着大家怎么办。近平当选党的总书记以后，强调以人民为中心的发展理念，根子就在他对基层群众和基层实际情况的了解上。</a:t>
            </a:r>
          </a:p>
        </p:txBody>
      </p:sp>
      <p:pic>
        <p:nvPicPr>
          <p:cNvPr id="35" name="Picture 2" descr="F:\桌面\党政机关\素材\长城\矢量长城\Nipic_20180988_20150909113802527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868238" y="4190900"/>
            <a:ext cx="2505462" cy="2685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par>
                                <p:cTn id="11" presetID="42" presetClass="entr" presetSubtype="0" fill="hold" nodeType="withEffect">
                                  <p:stCondLst>
                                    <p:cond delay="25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2137410"/>
            <a:ext cx="8465185" cy="553085"/>
          </a:xfrm>
          <a:prstGeom prst="rect">
            <a:avLst/>
          </a:prstGeom>
        </p:spPr>
        <p:txBody>
          <a:bodyPr wrap="square">
            <a:spAutoFit/>
          </a:bodyPr>
          <a:lstStyle/>
          <a:p>
            <a:pPr algn="just" eaLnBrk="1" hangingPunct="1">
              <a:lnSpc>
                <a:spcPct val="150000"/>
              </a:lnSpc>
              <a:buFont typeface="Arial" panose="020B0604020202020204" pitchFamily="34" charset="0"/>
              <a:buNone/>
              <a:defRPr/>
            </a:pPr>
            <a:r>
              <a:rPr sz="2000" dirty="0">
                <a:solidFill>
                  <a:srgbClr val="7C4939"/>
                </a:solidFill>
                <a:latin typeface="微软雅黑" panose="020B0503020204020204" pitchFamily="34" charset="-122"/>
                <a:ea typeface="微软雅黑" panose="020B0503020204020204" pitchFamily="34" charset="-122"/>
              </a:rPr>
              <a:t>信仰的力量一往无前、源源不断；信仰的传承筋骨相连、生生不息。</a:t>
            </a:r>
          </a:p>
        </p:txBody>
      </p:sp>
      <p:sp>
        <p:nvSpPr>
          <p:cNvPr id="3" name="矩形: 圆角 6"/>
          <p:cNvSpPr/>
          <p:nvPr/>
        </p:nvSpPr>
        <p:spPr>
          <a:xfrm>
            <a:off x="1758315" y="1544320"/>
            <a:ext cx="3554095"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FAF0"/>
                </a:solidFill>
                <a:latin typeface="Century Gothic" panose="020B0502020202020204" pitchFamily="34" charset="0"/>
                <a:sym typeface="+mn-ea"/>
              </a:rPr>
              <a:t>1</a:t>
            </a:r>
            <a:endParaRPr lang="zh-CN" altLang="en-US" sz="3200"/>
          </a:p>
        </p:txBody>
      </p:sp>
      <p:sp>
        <p:nvSpPr>
          <p:cNvPr id="11" name="矩形 10"/>
          <p:cNvSpPr/>
          <p:nvPr/>
        </p:nvSpPr>
        <p:spPr>
          <a:xfrm>
            <a:off x="2190311" y="1599288"/>
            <a:ext cx="26720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信仰在薪火相传</a:t>
            </a:r>
          </a:p>
        </p:txBody>
      </p:sp>
      <p:sp>
        <p:nvSpPr>
          <p:cNvPr id="4" name="矩形 3"/>
          <p:cNvSpPr/>
          <p:nvPr/>
        </p:nvSpPr>
        <p:spPr>
          <a:xfrm>
            <a:off x="1863725" y="3674110"/>
            <a:ext cx="8465185" cy="2399665"/>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习近平总书记在1995年接受中央电视台采访时说：那时候什么活儿都干，开荒、种地、铡草、放羊、拉煤、打坝、挑粪……几乎没有歇过。扛200斤麦子，十里山路是不换肩。</a:t>
            </a:r>
          </a:p>
          <a:p>
            <a:pPr algn="just" eaLnBrk="1" hangingPunct="1">
              <a:lnSpc>
                <a:spcPct val="150000"/>
              </a:lnSpc>
              <a:buFont typeface="Arial" panose="020B0604020202020204" pitchFamily="34" charset="0"/>
              <a:buNone/>
              <a:defRPr/>
            </a:pPr>
            <a:r>
              <a:rPr sz="2000" dirty="0">
                <a:solidFill>
                  <a:srgbClr val="7C4939"/>
                </a:solidFill>
                <a:latin typeface="微软雅黑" panose="020B0503020204020204" pitchFamily="34" charset="-122"/>
                <a:ea typeface="微软雅黑" panose="020B0503020204020204" pitchFamily="34" charset="-122"/>
              </a:rPr>
              <a:t>       到1975年末，当初来延安的26200名北京知青只剩590人。习近平总书记插队的梁家河，到1974年10月就只剩他一个知青了。</a:t>
            </a:r>
          </a:p>
        </p:txBody>
      </p:sp>
      <p:sp>
        <p:nvSpPr>
          <p:cNvPr id="5" name="矩形: 圆角 6"/>
          <p:cNvSpPr/>
          <p:nvPr/>
        </p:nvSpPr>
        <p:spPr>
          <a:xfrm>
            <a:off x="1758315" y="3081020"/>
            <a:ext cx="3554095"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226185" y="29451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2</a:t>
            </a:r>
            <a:endParaRPr lang="en-US" sz="3200"/>
          </a:p>
        </p:txBody>
      </p:sp>
      <p:sp>
        <p:nvSpPr>
          <p:cNvPr id="7" name="矩形 6"/>
          <p:cNvSpPr/>
          <p:nvPr/>
        </p:nvSpPr>
        <p:spPr>
          <a:xfrm>
            <a:off x="2190311" y="3135988"/>
            <a:ext cx="26720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磨砺中百折不挠</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par>
                                <p:cTn id="11" presetID="22" presetClass="entr" presetSubtype="1" fill="hold" grpId="0" nodeType="withEffect">
                                  <p:stCondLst>
                                    <p:cond delay="225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390525" y="1369060"/>
            <a:ext cx="4660265" cy="470789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lang="en-US" sz="2000" b="1"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曲折经历和艰苦磨砺，恰恰是习近平总书记当年离开学校和家庭，走向社会的人生第一站，是他读懂人生、读懂中国、读懂人民、读懂中国共产党的重要起点。7年的农村生活、7年的甘苦与共，不仅使他和陕北乡亲们结下了深厚情谊，也使他从小就对农村、农民和脚下的热土有了更切身的了解和感悟，对改变国家、人民、民族的命运增添了毅然决然的抱负和担当。</a:t>
            </a:r>
          </a:p>
        </p:txBody>
      </p:sp>
      <p:pic>
        <p:nvPicPr>
          <p:cNvPr id="2" name="图片 1" descr="timg7"/>
          <p:cNvPicPr>
            <a:picLocks noChangeAspect="1"/>
          </p:cNvPicPr>
          <p:nvPr/>
        </p:nvPicPr>
        <p:blipFill>
          <a:blip r:embed="rId5"/>
          <a:stretch>
            <a:fillRect/>
          </a:stretch>
        </p:blipFill>
        <p:spPr>
          <a:xfrm>
            <a:off x="5279390" y="1191260"/>
            <a:ext cx="6713220" cy="4475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2137410"/>
            <a:ext cx="8465185" cy="2399665"/>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在梁家河任大队书记时，他带着乡亲们光脚站在冰水里修淤地坝，搞科学种田，创办农村铁匠铺子，创建陕西首个沼气池。</a:t>
            </a:r>
          </a:p>
          <a:p>
            <a:pPr algn="just" eaLnBrk="1" hangingPunct="1">
              <a:lnSpc>
                <a:spcPct val="150000"/>
              </a:lnSpc>
              <a:buFont typeface="Arial" panose="020B0604020202020204" pitchFamily="34" charset="0"/>
              <a:buNone/>
              <a:defRPr/>
            </a:pPr>
            <a:r>
              <a:rPr sz="2000" dirty="0">
                <a:solidFill>
                  <a:srgbClr val="7C4939"/>
                </a:solidFill>
                <a:latin typeface="微软雅黑" panose="020B0503020204020204" pitchFamily="34" charset="-122"/>
                <a:ea typeface="微软雅黑" panose="020B0503020204020204" pitchFamily="34" charset="-122"/>
              </a:rPr>
              <a:t>       1982年3月，习近平总书记从军委办公厅到河北正定，开始全面执掌一方。亲自向全国发出100多封“求贤信”，亲自邀请包括华罗庚在内的53名全国知名专家担任经济顾问。</a:t>
            </a:r>
          </a:p>
        </p:txBody>
      </p:sp>
      <p:sp>
        <p:nvSpPr>
          <p:cNvPr id="3" name="矩形: 圆角 6"/>
          <p:cNvSpPr/>
          <p:nvPr/>
        </p:nvSpPr>
        <p:spPr>
          <a:xfrm>
            <a:off x="1758315" y="1544320"/>
            <a:ext cx="3554095"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3</a:t>
            </a:r>
            <a:endParaRPr lang="en-US" sz="3200"/>
          </a:p>
        </p:txBody>
      </p:sp>
      <p:sp>
        <p:nvSpPr>
          <p:cNvPr id="11" name="矩形 10"/>
          <p:cNvSpPr/>
          <p:nvPr/>
        </p:nvSpPr>
        <p:spPr>
          <a:xfrm>
            <a:off x="2190311" y="1599288"/>
            <a:ext cx="26720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脚踏实地的奋斗</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3705" y="0"/>
            <a:ext cx="11323955" cy="1143000"/>
          </a:xfrm>
          <a:ln>
            <a:miter/>
          </a:ln>
        </p:spPr>
        <p:txBody>
          <a:bodyPr anchor="ctr">
            <a:normAutofit fontScale="90000"/>
          </a:bodyPr>
          <a:lstStyle/>
          <a:p>
            <a:pPr algn="l"/>
            <a:r>
              <a:rPr lang="zh-CN" altLang="en-US" sz="4800" b="1" strike="noStrike" noProof="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习近平：首</a:t>
            </a:r>
            <a:r>
              <a:rPr lang="zh-CN" altLang="en-US" sz="4800" b="1" strike="noStrike" noProof="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sym typeface="+mn-ea"/>
              </a:rPr>
              <a:t>位新</a:t>
            </a:r>
            <a:r>
              <a:rPr lang="zh-CN" altLang="en-US" sz="4800" b="1" strike="noStrike" noProof="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中国出生的中共最高领导人</a:t>
            </a:r>
          </a:p>
        </p:txBody>
      </p:sp>
      <p:pic>
        <p:nvPicPr>
          <p:cNvPr id="12290" name="图片 17413" descr="13bd307e55a51575773121"/>
          <p:cNvPicPr>
            <a:picLocks noChangeAspect="1"/>
          </p:cNvPicPr>
          <p:nvPr/>
        </p:nvPicPr>
        <p:blipFill>
          <a:blip r:embed="rId2"/>
          <a:stretch>
            <a:fillRect/>
          </a:stretch>
        </p:blipFill>
        <p:spPr>
          <a:xfrm>
            <a:off x="3041650" y="1025525"/>
            <a:ext cx="2482850" cy="3235325"/>
          </a:xfrm>
          <a:prstGeom prst="rect">
            <a:avLst/>
          </a:prstGeom>
          <a:noFill/>
          <a:ln w="9525">
            <a:noFill/>
          </a:ln>
        </p:spPr>
      </p:pic>
      <p:pic>
        <p:nvPicPr>
          <p:cNvPr id="12291" name="图片 17412" descr="15079097_453498"/>
          <p:cNvPicPr>
            <a:picLocks noChangeAspect="1"/>
          </p:cNvPicPr>
          <p:nvPr/>
        </p:nvPicPr>
        <p:blipFill>
          <a:blip r:embed="rId3"/>
          <a:stretch>
            <a:fillRect/>
          </a:stretch>
        </p:blipFill>
        <p:spPr>
          <a:xfrm>
            <a:off x="662305" y="4412933"/>
            <a:ext cx="3705225" cy="2324100"/>
          </a:xfrm>
          <a:prstGeom prst="rect">
            <a:avLst/>
          </a:prstGeom>
          <a:noFill/>
          <a:ln w="9525">
            <a:noFill/>
          </a:ln>
        </p:spPr>
      </p:pic>
      <p:pic>
        <p:nvPicPr>
          <p:cNvPr id="12292" name="图片 17410" descr="m_tbbt07c25c_1"/>
          <p:cNvPicPr>
            <a:picLocks noChangeAspect="1"/>
          </p:cNvPicPr>
          <p:nvPr/>
        </p:nvPicPr>
        <p:blipFill>
          <a:blip r:embed="rId4"/>
          <a:stretch>
            <a:fillRect/>
          </a:stretch>
        </p:blipFill>
        <p:spPr>
          <a:xfrm>
            <a:off x="6755765" y="1025525"/>
            <a:ext cx="2405063" cy="3235325"/>
          </a:xfrm>
          <a:prstGeom prst="rect">
            <a:avLst/>
          </a:prstGeom>
          <a:noFill/>
          <a:ln w="9525">
            <a:noFill/>
          </a:ln>
        </p:spPr>
      </p:pic>
      <p:pic>
        <p:nvPicPr>
          <p:cNvPr id="12293" name="图片 18435"/>
          <p:cNvPicPr>
            <a:picLocks noChangeAspect="1"/>
          </p:cNvPicPr>
          <p:nvPr/>
        </p:nvPicPr>
        <p:blipFill>
          <a:blip r:embed="rId5"/>
          <a:stretch>
            <a:fillRect/>
          </a:stretch>
        </p:blipFill>
        <p:spPr>
          <a:xfrm>
            <a:off x="4465955" y="4413250"/>
            <a:ext cx="3933825" cy="2338705"/>
          </a:xfrm>
          <a:prstGeom prst="rect">
            <a:avLst/>
          </a:prstGeom>
          <a:noFill/>
          <a:ln w="9525">
            <a:noFill/>
          </a:ln>
        </p:spPr>
      </p:pic>
      <p:pic>
        <p:nvPicPr>
          <p:cNvPr id="12294" name="图片 5" descr="129015574_14641778870331n"/>
          <p:cNvPicPr>
            <a:picLocks noChangeAspect="1"/>
          </p:cNvPicPr>
          <p:nvPr/>
        </p:nvPicPr>
        <p:blipFill>
          <a:blip r:embed="rId6"/>
          <a:stretch>
            <a:fillRect/>
          </a:stretch>
        </p:blipFill>
        <p:spPr>
          <a:xfrm>
            <a:off x="8498205" y="4413250"/>
            <a:ext cx="3460750" cy="2314575"/>
          </a:xfrm>
          <a:prstGeom prst="rect">
            <a:avLst/>
          </a:prstGeom>
          <a:noFill/>
          <a:ln w="9525">
            <a:noFill/>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15" cstate="print">
            <a:extLst>
              <a:ext uri="{BEBA8EAE-BF5A-486C-A8C5-ECC9F3942E4B}">
                <a14:imgProps xmlns:a14="http://schemas.microsoft.com/office/drawing/2010/main">
                  <a14:imgLayer r:embed="rId16">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6" name="TextBox 22"/>
          <p:cNvSpPr txBox="1">
            <a:spLocks noChangeArrowheads="1"/>
          </p:cNvSpPr>
          <p:nvPr/>
        </p:nvSpPr>
        <p:spPr bwMode="auto">
          <a:xfrm>
            <a:off x="7060684" y="1964295"/>
            <a:ext cx="4065587"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000" dirty="0">
                <a:solidFill>
                  <a:srgbClr val="7C4939"/>
                </a:solidFill>
                <a:latin typeface="微软雅黑" panose="020B0503020204020204" pitchFamily="34" charset="-122"/>
              </a:rPr>
              <a:t>政治、经济、军事、文化、生态文明、社会治理等方面的现代治理能力得到全面历练、展示和提升。改革开放实践、铁腕反腐生态建设。</a:t>
            </a:r>
          </a:p>
        </p:txBody>
      </p:sp>
      <p:sp>
        <p:nvSpPr>
          <p:cNvPr id="7" name="TextBox 23"/>
          <p:cNvSpPr txBox="1">
            <a:spLocks noChangeArrowheads="1"/>
          </p:cNvSpPr>
          <p:nvPr/>
        </p:nvSpPr>
        <p:spPr bwMode="auto">
          <a:xfrm>
            <a:off x="6432509" y="3924350"/>
            <a:ext cx="4510247"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eaLnBrk="1" hangingPunct="1"/>
            <a:r>
              <a:rPr lang="zh-CN" altLang="en-US" sz="2000" dirty="0">
                <a:solidFill>
                  <a:srgbClr val="7C4939"/>
                </a:solidFill>
                <a:latin typeface="微软雅黑" panose="020B0503020204020204" pitchFamily="34" charset="-122"/>
              </a:rPr>
              <a:t>提出“腾笼换鸟”中实现“凤凰涅槃”，成为全国可持续发展的试验田和排头兵。</a:t>
            </a:r>
          </a:p>
        </p:txBody>
      </p:sp>
      <p:sp>
        <p:nvSpPr>
          <p:cNvPr id="8" name="TextBox 25"/>
          <p:cNvSpPr txBox="1">
            <a:spLocks noChangeArrowheads="1"/>
          </p:cNvSpPr>
          <p:nvPr/>
        </p:nvSpPr>
        <p:spPr bwMode="auto">
          <a:xfrm>
            <a:off x="4718474" y="5534041"/>
            <a:ext cx="640779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eaLnBrk="1" hangingPunct="1"/>
            <a:r>
              <a:rPr lang="zh-CN" altLang="en-US" sz="2000" dirty="0">
                <a:solidFill>
                  <a:srgbClr val="7C4939"/>
                </a:solidFill>
                <a:latin typeface="微软雅黑" panose="020B0503020204020204" pitchFamily="34" charset="-122"/>
              </a:rPr>
              <a:t>力推以上海为“龙头”的长三角一体化。</a:t>
            </a:r>
          </a:p>
        </p:txBody>
      </p:sp>
      <p:sp>
        <p:nvSpPr>
          <p:cNvPr id="9" name="MH_Other_1"/>
          <p:cNvSpPr/>
          <p:nvPr>
            <p:custDataLst>
              <p:tags r:id="rId1"/>
            </p:custDataLst>
          </p:nvPr>
        </p:nvSpPr>
        <p:spPr>
          <a:xfrm>
            <a:off x="5339615" y="1738340"/>
            <a:ext cx="1440000" cy="1440000"/>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a:solidFill>
                  <a:srgbClr val="FFFAF0"/>
                </a:solidFill>
                <a:latin typeface="微软雅黑" panose="020B0503020204020204" pitchFamily="34" charset="-122"/>
                <a:ea typeface="微软雅黑" panose="020B0503020204020204" pitchFamily="34" charset="-122"/>
              </a:rPr>
              <a:t>福建</a:t>
            </a:r>
          </a:p>
        </p:txBody>
      </p:sp>
      <p:sp>
        <p:nvSpPr>
          <p:cNvPr id="11" name="MH_Other_2"/>
          <p:cNvSpPr/>
          <p:nvPr>
            <p:custDataLst>
              <p:tags r:id="rId2"/>
            </p:custDataLst>
          </p:nvPr>
        </p:nvSpPr>
        <p:spPr>
          <a:xfrm>
            <a:off x="4636099" y="3490129"/>
            <a:ext cx="1440000" cy="1440000"/>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AF0"/>
                </a:solidFill>
                <a:latin typeface="微软雅黑" panose="020B0503020204020204" pitchFamily="34" charset="-122"/>
                <a:ea typeface="微软雅黑" panose="020B0503020204020204" pitchFamily="34" charset="-122"/>
              </a:rPr>
              <a:t>浙江</a:t>
            </a:r>
          </a:p>
        </p:txBody>
      </p:sp>
      <p:sp>
        <p:nvSpPr>
          <p:cNvPr id="13" name="MH_Other_3"/>
          <p:cNvSpPr/>
          <p:nvPr>
            <p:custDataLst>
              <p:tags r:id="rId3"/>
            </p:custDataLst>
          </p:nvPr>
        </p:nvSpPr>
        <p:spPr>
          <a:xfrm>
            <a:off x="2949688" y="4864299"/>
            <a:ext cx="1440000" cy="1440000"/>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solidFill>
                  <a:srgbClr val="FFFAF0"/>
                </a:solidFill>
                <a:latin typeface="微软雅黑" panose="020B0503020204020204" pitchFamily="34" charset="-122"/>
                <a:ea typeface="微软雅黑" panose="020B0503020204020204" pitchFamily="34" charset="-122"/>
              </a:rPr>
              <a:t>上海</a:t>
            </a:r>
          </a:p>
        </p:txBody>
      </p:sp>
      <p:sp>
        <p:nvSpPr>
          <p:cNvPr id="15" name="MH_Other_4"/>
          <p:cNvSpPr/>
          <p:nvPr>
            <p:custDataLst>
              <p:tags r:id="rId4"/>
            </p:custDataLst>
          </p:nvPr>
        </p:nvSpPr>
        <p:spPr>
          <a:xfrm>
            <a:off x="4718474" y="2595727"/>
            <a:ext cx="392113" cy="392112"/>
          </a:xfrm>
          <a:prstGeom prst="ellipse">
            <a:avLst/>
          </a:prstGeom>
          <a:noFill/>
          <a:ln w="38100" cmpd="sng">
            <a:solidFill>
              <a:srgbClr val="C00000">
                <a:alpha val="2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MH_Other_5"/>
          <p:cNvSpPr/>
          <p:nvPr>
            <p:custDataLst>
              <p:tags r:id="rId5"/>
            </p:custDataLst>
          </p:nvPr>
        </p:nvSpPr>
        <p:spPr>
          <a:xfrm>
            <a:off x="6088486" y="3500602"/>
            <a:ext cx="279400" cy="279400"/>
          </a:xfrm>
          <a:prstGeom prst="ellipse">
            <a:avLst/>
          </a:prstGeom>
          <a:noFill/>
          <a:ln w="38100" cmpd="sng">
            <a:solidFill>
              <a:srgbClr val="C00000">
                <a:alpha val="7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MH_Other_6"/>
          <p:cNvSpPr/>
          <p:nvPr>
            <p:custDataLst>
              <p:tags r:id="rId6"/>
            </p:custDataLst>
          </p:nvPr>
        </p:nvSpPr>
        <p:spPr>
          <a:xfrm>
            <a:off x="2407074" y="5681828"/>
            <a:ext cx="250825" cy="250825"/>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4" name="组合 23"/>
          <p:cNvGrpSpPr/>
          <p:nvPr/>
        </p:nvGrpSpPr>
        <p:grpSpPr>
          <a:xfrm>
            <a:off x="1618087" y="2033753"/>
            <a:ext cx="2478087" cy="2478087"/>
            <a:chOff x="1618087" y="2033753"/>
            <a:chExt cx="2478087" cy="2478087"/>
          </a:xfrm>
        </p:grpSpPr>
        <p:sp>
          <p:nvSpPr>
            <p:cNvPr id="18" name="MH_Other_7"/>
            <p:cNvSpPr/>
            <p:nvPr>
              <p:custDataLst>
                <p:tags r:id="rId11"/>
              </p:custDataLst>
            </p:nvPr>
          </p:nvSpPr>
          <p:spPr>
            <a:xfrm>
              <a:off x="1618087" y="2033753"/>
              <a:ext cx="2478087" cy="2478087"/>
            </a:xfrm>
            <a:prstGeom prst="ellipse">
              <a:avLst/>
            </a:prstGeom>
            <a:solidFill>
              <a:srgbClr val="C00000"/>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p>
          </p:txBody>
        </p:sp>
        <p:sp>
          <p:nvSpPr>
            <p:cNvPr id="19" name="MH_Title_1"/>
            <p:cNvSpPr/>
            <p:nvPr>
              <p:custDataLst>
                <p:tags r:id="rId12"/>
              </p:custDataLst>
            </p:nvPr>
          </p:nvSpPr>
          <p:spPr>
            <a:xfrm>
              <a:off x="1855942" y="2271111"/>
              <a:ext cx="2002604" cy="2002604"/>
            </a:xfrm>
            <a:prstGeom prst="ellipse">
              <a:avLst/>
            </a:prstGeom>
            <a:solidFill>
              <a:srgbClr val="FFFAF0"/>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3200" b="1" dirty="0">
                  <a:solidFill>
                    <a:srgbClr val="C00000"/>
                  </a:solidFill>
                  <a:latin typeface="微软雅黑" panose="020B0503020204020204" pitchFamily="34" charset="-122"/>
                  <a:ea typeface="微软雅黑" panose="020B0503020204020204" pitchFamily="34" charset="-122"/>
                </a:rPr>
                <a:t>中央</a:t>
              </a:r>
            </a:p>
          </p:txBody>
        </p:sp>
      </p:grpSp>
      <p:sp>
        <p:nvSpPr>
          <p:cNvPr id="20" name="MH_Other_8"/>
          <p:cNvSpPr/>
          <p:nvPr>
            <p:custDataLst>
              <p:tags r:id="rId7"/>
            </p:custDataLst>
          </p:nvPr>
        </p:nvSpPr>
        <p:spPr>
          <a:xfrm>
            <a:off x="1268837" y="3067215"/>
            <a:ext cx="250825" cy="250825"/>
          </a:xfrm>
          <a:prstGeom prst="ellipse">
            <a:avLst/>
          </a:prstGeom>
          <a:noFill/>
          <a:ln w="38100" cmpd="sng">
            <a:solidFill>
              <a:srgbClr val="C00000">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MH_Other_9"/>
          <p:cNvSpPr/>
          <p:nvPr>
            <p:custDataLst>
              <p:tags r:id="rId8"/>
            </p:custDataLst>
          </p:nvPr>
        </p:nvSpPr>
        <p:spPr>
          <a:xfrm>
            <a:off x="1278362" y="2341728"/>
            <a:ext cx="339725" cy="339725"/>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MH_Other_10"/>
          <p:cNvSpPr/>
          <p:nvPr>
            <p:custDataLst>
              <p:tags r:id="rId9"/>
            </p:custDataLst>
          </p:nvPr>
        </p:nvSpPr>
        <p:spPr>
          <a:xfrm>
            <a:off x="4054898" y="3924464"/>
            <a:ext cx="280988" cy="280988"/>
          </a:xfrm>
          <a:prstGeom prst="ellipse">
            <a:avLst/>
          </a:prstGeom>
          <a:noFill/>
          <a:ln w="38100" cmpd="sng">
            <a:solidFill>
              <a:srgbClr val="C00000">
                <a:alpha val="63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MH_Other_11"/>
          <p:cNvSpPr/>
          <p:nvPr>
            <p:custDataLst>
              <p:tags r:id="rId10"/>
            </p:custDataLst>
          </p:nvPr>
        </p:nvSpPr>
        <p:spPr>
          <a:xfrm>
            <a:off x="3834237" y="1948028"/>
            <a:ext cx="261937" cy="261937"/>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53" presetClass="entr" presetSubtype="16" fill="hold" nodeType="withEffect">
                                  <p:stCondLst>
                                    <p:cond delay="75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par>
                                <p:cTn id="13" presetID="10" presetClass="entr" presetSubtype="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42" presetClass="path" presetSubtype="0" decel="100000" fill="hold" grpId="1" nodeType="withEffect">
                                  <p:stCondLst>
                                    <p:cond delay="1250"/>
                                  </p:stCondLst>
                                  <p:childTnLst>
                                    <p:animMotion origin="layout" path="M -3.95833E-6 -7.40741E-7 L 0.14519 -0.00023 " pathEditMode="relative" rAng="0" ptsTypes="AA">
                                      <p:cBhvr>
                                        <p:cTn id="17" dur="1000" spd="-100000" fill="hold"/>
                                        <p:tgtEl>
                                          <p:spTgt spid="9"/>
                                        </p:tgtEl>
                                        <p:attrNameLst>
                                          <p:attrName>ppt_x</p:attrName>
                                          <p:attrName>ppt_y</p:attrName>
                                        </p:attrNameLst>
                                      </p:cBhvr>
                                      <p:rCtr x="7253" y="-23"/>
                                    </p:animMotion>
                                  </p:childTnLst>
                                </p:cTn>
                              </p:par>
                              <p:par>
                                <p:cTn id="18" presetID="10" presetClass="entr" presetSubtype="0" fill="hold" grpId="0" nodeType="withEffect">
                                  <p:stCondLst>
                                    <p:cond delay="135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42" presetClass="path" presetSubtype="0" decel="100000" fill="hold" grpId="1" nodeType="withEffect">
                                  <p:stCondLst>
                                    <p:cond delay="1350"/>
                                  </p:stCondLst>
                                  <p:childTnLst>
                                    <p:animMotion origin="layout" path="M -3.95833E-6 -7.40741E-7 L 0.14519 -0.00023 " pathEditMode="relative" rAng="0" ptsTypes="AA">
                                      <p:cBhvr>
                                        <p:cTn id="22" dur="1000" spd="-100000" fill="hold"/>
                                        <p:tgtEl>
                                          <p:spTgt spid="11"/>
                                        </p:tgtEl>
                                        <p:attrNameLst>
                                          <p:attrName>ppt_x</p:attrName>
                                          <p:attrName>ppt_y</p:attrName>
                                        </p:attrNameLst>
                                      </p:cBhvr>
                                      <p:rCtr x="7253" y="-23"/>
                                    </p:animMotion>
                                  </p:childTnLst>
                                </p:cTn>
                              </p:par>
                              <p:par>
                                <p:cTn id="23" presetID="10" presetClass="entr" presetSubtype="0" fill="hold" grpId="0" nodeType="withEffect">
                                  <p:stCondLst>
                                    <p:cond delay="14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42" presetClass="path" presetSubtype="0" decel="100000" fill="hold" grpId="1" nodeType="withEffect">
                                  <p:stCondLst>
                                    <p:cond delay="1450"/>
                                  </p:stCondLst>
                                  <p:childTnLst>
                                    <p:animMotion origin="layout" path="M -3.95833E-6 -7.40741E-7 L 0.14519 -0.00023 " pathEditMode="relative" rAng="0" ptsTypes="AA">
                                      <p:cBhvr>
                                        <p:cTn id="27" dur="1000" spd="-100000" fill="hold"/>
                                        <p:tgtEl>
                                          <p:spTgt spid="13"/>
                                        </p:tgtEl>
                                        <p:attrNameLst>
                                          <p:attrName>ppt_x</p:attrName>
                                          <p:attrName>ppt_y</p:attrName>
                                        </p:attrNameLst>
                                      </p:cBhvr>
                                      <p:rCtr x="7253" y="-23"/>
                                    </p:animMotion>
                                  </p:childTnLst>
                                </p:cTn>
                              </p:par>
                              <p:par>
                                <p:cTn id="28" presetID="22" presetClass="entr" presetSubtype="8" fill="hold" grpId="0" nodeType="with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750"/>
                                        <p:tgtEl>
                                          <p:spTgt spid="6"/>
                                        </p:tgtEl>
                                      </p:cBhvr>
                                    </p:animEffect>
                                  </p:childTnLst>
                                </p:cTn>
                              </p:par>
                              <p:par>
                                <p:cTn id="31" presetID="22" presetClass="entr" presetSubtype="8" fill="hold" grpId="0" nodeType="withEffect">
                                  <p:stCondLst>
                                    <p:cond delay="20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750"/>
                                        <p:tgtEl>
                                          <p:spTgt spid="7"/>
                                        </p:tgtEl>
                                      </p:cBhvr>
                                    </p:animEffect>
                                  </p:childTnLst>
                                </p:cTn>
                              </p:par>
                              <p:par>
                                <p:cTn id="34" presetID="22" presetClass="entr" presetSubtype="8" fill="hold" grpId="0" nodeType="withEffect">
                                  <p:stCondLst>
                                    <p:cond delay="20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750"/>
                                        <p:tgtEl>
                                          <p:spTgt spid="8"/>
                                        </p:tgtEl>
                                      </p:cBhvr>
                                    </p:animEffect>
                                  </p:childTnLst>
                                </p:cTn>
                              </p:par>
                              <p:par>
                                <p:cTn id="37" presetID="10" presetClass="entr" presetSubtype="0" fill="hold" grpId="0" nodeType="withEffect">
                                  <p:stCondLst>
                                    <p:cond delay="1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16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16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170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175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P spid="9" grpId="1" bldLvl="0" animBg="1"/>
      <p:bldP spid="11" grpId="0" bldLvl="0" animBg="1"/>
      <p:bldP spid="11" grpId="1" bldLvl="0" animBg="1"/>
      <p:bldP spid="13" grpId="0" bldLvl="0" animBg="1"/>
      <p:bldP spid="13" grpId="1" bldLvl="0" animBg="1"/>
      <p:bldP spid="15" grpId="0" bldLvl="0" animBg="1"/>
      <p:bldP spid="16" grpId="0" bldLvl="0" animBg="1"/>
      <p:bldP spid="17" grpId="0" bldLvl="0" animBg="1"/>
      <p:bldP spid="20" grpId="0" bldLvl="0" animBg="1"/>
      <p:bldP spid="21" grpId="0" bldLvl="0" animBg="1"/>
      <p:bldP spid="22" grpId="0" bldLvl="0" animBg="1"/>
      <p:bldP spid="23"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2137410"/>
            <a:ext cx="8465185" cy="286131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习近平总书记后来提出的</a:t>
            </a:r>
            <a:r>
              <a:rPr lang="zh-CN" sz="2000" dirty="0">
                <a:solidFill>
                  <a:srgbClr val="7C4939"/>
                </a:solidFill>
                <a:latin typeface="微软雅黑" panose="020B0503020204020204" pitchFamily="34" charset="-122"/>
                <a:ea typeface="微软雅黑" panose="020B0503020204020204" pitchFamily="34" charset="-122"/>
              </a:rPr>
              <a:t>诸多</a:t>
            </a:r>
            <a:r>
              <a:rPr sz="2000" dirty="0">
                <a:solidFill>
                  <a:srgbClr val="7C4939"/>
                </a:solidFill>
                <a:latin typeface="微软雅黑" panose="020B0503020204020204" pitchFamily="34" charset="-122"/>
                <a:ea typeface="微软雅黑" panose="020B0503020204020204" pitchFamily="34" charset="-122"/>
              </a:rPr>
              <a:t>思想与重大战略，早在很多年以前就生根发芽，既一脉相承又与时俱进。正是经过一步步丰富而长期的实践锻炼，厚植了他治国理政的根基，一经站上领导党、国家和军队的最高岗位，就立刻展现出非同凡响的伟人气魄和领袖风范。这种气魄和风范是一种无形的力量，一种可以把全党全军全国各族人民凝聚和团结在周围的力量，一种能够鼓舞和感召中国人民为实现共同目标而戮力奋斗的力量。</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2137410"/>
            <a:ext cx="8465185" cy="378460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伟大梦想要靠伟大斗争去实现，伟大斗争要以伟大梦想为目标。习近平总书记庄严宣告“我们正在进行具有许多新的历史特点的伟大斗争”，并号召全党：实现中国梦强军梦、走好今天的长征路，既要敢于斗争，又要善于斗争。十八大以来这5年，我们面临的环境变化之快、改革发展稳定任务之重、矛盾风险挑战之多，都前所未有，都难以想象。在难题、高压、重任面前，没有“明知山有虎、偏向虎山行”的气概是断难取得成功的，这种气概就是对人民负责、对历史负责的担当精神，就是直面问题与挑战的斗争精神。</a:t>
            </a:r>
          </a:p>
        </p:txBody>
      </p:sp>
      <p:sp>
        <p:nvSpPr>
          <p:cNvPr id="3" name="矩形: 圆角 6"/>
          <p:cNvSpPr/>
          <p:nvPr/>
        </p:nvSpPr>
        <p:spPr>
          <a:xfrm>
            <a:off x="1758315" y="1544320"/>
            <a:ext cx="5001895"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4</a:t>
            </a:r>
            <a:endParaRPr lang="en-US" sz="3200"/>
          </a:p>
        </p:txBody>
      </p:sp>
      <p:sp>
        <p:nvSpPr>
          <p:cNvPr id="11" name="矩形 10"/>
          <p:cNvSpPr/>
          <p:nvPr/>
        </p:nvSpPr>
        <p:spPr>
          <a:xfrm>
            <a:off x="2190311" y="1599288"/>
            <a:ext cx="40944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萌生并实现强国强军的梦</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1830705"/>
            <a:ext cx="8465185" cy="3269613"/>
          </a:xfrm>
          <a:prstGeom prst="rect">
            <a:avLst/>
          </a:prstGeom>
        </p:spPr>
        <p:txBody>
          <a:bodyPr wrap="square">
            <a:spAutoFit/>
          </a:bodyPr>
          <a:lstStyle/>
          <a:p>
            <a:pPr algn="just">
              <a:lnSpc>
                <a:spcPct val="150000"/>
              </a:lnSpc>
              <a:defRPr/>
            </a:pPr>
            <a:r>
              <a:rPr lang="zh-CN" altLang="en-US" sz="2000" dirty="0">
                <a:solidFill>
                  <a:srgbClr val="7C4939"/>
                </a:solidFill>
                <a:latin typeface="微软雅黑" panose="020B0503020204020204" pitchFamily="34" charset="-122"/>
                <a:ea typeface="微软雅黑" panose="020B0503020204020204" pitchFamily="34" charset="-122"/>
              </a:rPr>
              <a:t>党的十八大以来，面对国际国内形势的复杂变化，面对党内存在的突出问题，以习近平同志为核心的党中央举旗定向、运筹帷幄，以巨大的政治勇气和强烈的责任担当，以顽强的意志品质和以身许党、以身许国的崇高情怀，直面问题攻坚克难，提出一系列新理念新思想新战略，出台一系列重大方针政策，推出一系列重大举措，推进一系列重大工作，解决了许多长期想解决而没有解决的难题，办成了许多过去想办而没有办成的大事，推动党和国家事业发生历史性变革。</a:t>
            </a:r>
            <a:endParaRPr sz="2000" dirty="0">
              <a:solidFill>
                <a:srgbClr val="7C493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407" y="1621983"/>
            <a:ext cx="8465185" cy="4654608"/>
          </a:xfrm>
          <a:prstGeom prst="rect">
            <a:avLst/>
          </a:prstGeom>
        </p:spPr>
        <p:txBody>
          <a:bodyPr wrap="square">
            <a:spAutoFit/>
          </a:bodyPr>
          <a:lstStyle/>
          <a:p>
            <a:pPr algn="just">
              <a:lnSpc>
                <a:spcPct val="150000"/>
              </a:lnSpc>
              <a:defRPr/>
            </a:pPr>
            <a:r>
              <a:rPr lang="zh-CN" altLang="en-US" sz="2000" dirty="0">
                <a:solidFill>
                  <a:srgbClr val="7C4939"/>
                </a:solidFill>
                <a:latin typeface="微软雅黑" panose="020B0503020204020204" pitchFamily="34" charset="-122"/>
                <a:ea typeface="微软雅黑" panose="020B0503020204020204" pitchFamily="34" charset="-122"/>
              </a:rPr>
              <a:t>特别是勇于面对党面临的重大风险考验和党内存在的突出问题，从制定出台八项规定，到用巡视派驻、机制创新、法规建设步步扎紧制度笼子，再到党的十八届六中全会全面规范党内政治生活，从坚决查处周永康、薄熙来、郭伯雄、徐才厚、令计划等重大腐败案件，再到“打虎”“拍蝇”“猎狐”无禁区、全覆盖，始终以壮士断腕的勇气、猛药去疴的决心推进治贪反腐；从党的群众路线教育实践活动，到“三严三实”专题教育，再到“两学一做”学习教育常态化制度化，再到全面深化改革，掌舵“中华号”巨轮劈波斩浪、扬帆远航。“中国速度”“中国奇迹”，越来越响彻云霄、声震全球。今天，我们比历史上任何时期都更接近、更有信心和能力实现中华民族伟大复兴的目标。</a:t>
            </a:r>
            <a:endParaRPr sz="2000" dirty="0">
              <a:solidFill>
                <a:srgbClr val="7C493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82262816"/>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2137410"/>
            <a:ext cx="8465185" cy="2399665"/>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十八大后，习近平总书记已经出访30余次，每年都有1个月以上的时间用于出访，足迹遍及全球。亲力亲为，以元首外交引领中国同各方寻求“最大公约数”，打造了不同形式的全球伙伴关系网，中国的“朋友圈”越来越大，国际地位和话语权空前高涨，越来越成为推动国际格局和力量对比变化的关键因素。</a:t>
            </a:r>
          </a:p>
        </p:txBody>
      </p:sp>
      <p:sp>
        <p:nvSpPr>
          <p:cNvPr id="3" name="矩形: 圆角 6"/>
          <p:cNvSpPr/>
          <p:nvPr/>
        </p:nvSpPr>
        <p:spPr>
          <a:xfrm>
            <a:off x="1758315" y="1544320"/>
            <a:ext cx="5001895"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5</a:t>
            </a:r>
            <a:endParaRPr lang="en-US" sz="3200"/>
          </a:p>
        </p:txBody>
      </p:sp>
      <p:sp>
        <p:nvSpPr>
          <p:cNvPr id="11" name="矩形 10"/>
          <p:cNvSpPr/>
          <p:nvPr/>
        </p:nvSpPr>
        <p:spPr>
          <a:xfrm>
            <a:off x="2190311" y="1599288"/>
            <a:ext cx="33832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扛起全球担当的责任</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32" name="矩形 31"/>
          <p:cNvSpPr/>
          <p:nvPr/>
        </p:nvSpPr>
        <p:spPr>
          <a:xfrm>
            <a:off x="1863725" y="2137410"/>
            <a:ext cx="8465185" cy="2399665"/>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陕北老乡称赞习近平总书记是“贫下中农的好书记”“吃苦耐劳的好后生”。习近平在接受记者采访时说：陕北的人民养育了我，保护了我。我虽然告别了陕北的父老兄弟，但再也离不开人民。十八大后，习近平总书记上任伊始就庄严宣示：“人民对美好生活的向往，就是我们的奋斗目标”。 </a:t>
            </a:r>
          </a:p>
        </p:txBody>
      </p:sp>
      <p:sp>
        <p:nvSpPr>
          <p:cNvPr id="3" name="矩形: 圆角 6"/>
          <p:cNvSpPr/>
          <p:nvPr/>
        </p:nvSpPr>
        <p:spPr>
          <a:xfrm>
            <a:off x="1758315" y="1544320"/>
            <a:ext cx="5001895" cy="6337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5"/>
          <p:cNvSpPr/>
          <p:nvPr/>
        </p:nvSpPr>
        <p:spPr>
          <a:xfrm>
            <a:off x="1226185" y="1408430"/>
            <a:ext cx="905510" cy="905510"/>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AF0"/>
                </a:solidFill>
                <a:latin typeface="Century Gothic" panose="020B0502020202020204" pitchFamily="34" charset="0"/>
                <a:sym typeface="+mn-ea"/>
              </a:rPr>
              <a:t>6</a:t>
            </a:r>
            <a:endParaRPr lang="en-US" sz="3200"/>
          </a:p>
        </p:txBody>
      </p:sp>
      <p:sp>
        <p:nvSpPr>
          <p:cNvPr id="11" name="矩形 10"/>
          <p:cNvSpPr/>
          <p:nvPr/>
        </p:nvSpPr>
        <p:spPr>
          <a:xfrm>
            <a:off x="2190311" y="1599288"/>
            <a:ext cx="3027680" cy="521970"/>
          </a:xfrm>
          <a:prstGeom prst="rect">
            <a:avLst/>
          </a:prstGeom>
        </p:spPr>
        <p:txBody>
          <a:bodyPr wrap="none">
            <a:spAutoFit/>
          </a:bodyPr>
          <a:lstStyle/>
          <a:p>
            <a:pPr algn="l"/>
            <a:r>
              <a:rPr lang="zh-CN" altLang="en-US" sz="2800" b="1" dirty="0">
                <a:solidFill>
                  <a:srgbClr val="FFFAF0"/>
                </a:solidFill>
                <a:latin typeface="微软雅黑" panose="020B0503020204020204" pitchFamily="34" charset="-122"/>
                <a:ea typeface="微软雅黑" panose="020B0503020204020204" pitchFamily="34" charset="-122"/>
              </a:rPr>
              <a:t>坚持人民为本初心</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72625" y="3912870"/>
            <a:ext cx="2011680" cy="460375"/>
          </a:xfrm>
          <a:prstGeom prst="rect">
            <a:avLst/>
          </a:prstGeom>
        </p:spPr>
        <p:txBody>
          <a:bodyPr wrap="none">
            <a:spAutoFit/>
          </a:bodyPr>
          <a:lstStyle/>
          <a:p>
            <a:pPr>
              <a:defRPr/>
            </a:pPr>
            <a:r>
              <a:rPr lang="zh-CN" altLang="en-US" sz="2400" b="1" dirty="0">
                <a:solidFill>
                  <a:srgbClr val="FFFAF0"/>
                </a:solidFill>
                <a:latin typeface="微软雅黑" panose="020B0503020204020204" pitchFamily="34" charset="-122"/>
                <a:ea typeface="微软雅黑" panose="020B0503020204020204" pitchFamily="34" charset="-122"/>
              </a:rPr>
              <a:t>习近平总书记</a:t>
            </a:r>
          </a:p>
        </p:txBody>
      </p:sp>
      <p:sp>
        <p:nvSpPr>
          <p:cNvPr id="9" name="党"/>
          <p:cNvSpPr txBox="1"/>
          <p:nvPr/>
        </p:nvSpPr>
        <p:spPr>
          <a:xfrm>
            <a:off x="739775" y="2976880"/>
            <a:ext cx="10962005" cy="903605"/>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en-US" altLang="zh-CN" sz="3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       </a:t>
            </a:r>
            <a:r>
              <a:rPr lang="zh-CN" altLang="en-US" sz="4800" b="1" dirty="0">
                <a:solidFill>
                  <a:srgbClr val="C00000"/>
                </a:solidFill>
                <a:latin typeface="微软雅黑" panose="020B0503020204020204" pitchFamily="34" charset="-122"/>
                <a:ea typeface="微软雅黑" panose="020B0503020204020204" pitchFamily="34" charset="-122"/>
                <a:sym typeface="+mn-ea"/>
              </a:rPr>
              <a:t>我们新时代领导干部该怎样贯彻学习</a:t>
            </a:r>
            <a:endParaRPr lang="zh-CN" altLang="en-US" sz="48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sym typeface="+mn-ea"/>
            </a:endParaRPr>
          </a:p>
        </p:txBody>
      </p:sp>
      <p:sp>
        <p:nvSpPr>
          <p:cNvPr id="11" name="矩形 31"/>
          <p:cNvSpPr/>
          <p:nvPr/>
        </p:nvSpPr>
        <p:spPr>
          <a:xfrm>
            <a:off x="871220" y="3085465"/>
            <a:ext cx="730885" cy="687070"/>
          </a:xfrm>
          <a:prstGeom prst="rect">
            <a:avLst/>
          </a:prstGeom>
          <a:solidFill>
            <a:srgbClr val="C00000"/>
          </a:solidFill>
          <a:ln w="9525">
            <a:noFill/>
          </a:ln>
        </p:spPr>
        <p:txBody>
          <a:bodyPr anchor="ctr"/>
          <a:lstStyle/>
          <a:p>
            <a:pPr algn="ctr"/>
            <a:r>
              <a:rPr lang="en-US" altLang="zh-CN" sz="3600" b="1">
                <a:solidFill>
                  <a:srgbClr val="FFFFFF"/>
                </a:solidFill>
                <a:latin typeface="微软雅黑" panose="020B0503020204020204" pitchFamily="34" charset="-122"/>
                <a:ea typeface="微软雅黑" panose="020B0503020204020204" pitchFamily="34" charset="-122"/>
              </a:rPr>
              <a:t>3</a:t>
            </a:r>
            <a:endParaRPr lang="en-US" altLang="zh-CN" sz="36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250">
        <p:blinds/>
      </p:transition>
    </mc:Choice>
    <mc:Fallback xmlns="">
      <p:transition spd="slow">
        <p:blind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69155" y="330101"/>
            <a:ext cx="70916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我们新时代领导干部该怎样贯彻学习？</a:t>
            </a:r>
          </a:p>
        </p:txBody>
      </p:sp>
      <p:grpSp>
        <p:nvGrpSpPr>
          <p:cNvPr id="20" name="组合 19"/>
          <p:cNvGrpSpPr/>
          <p:nvPr/>
        </p:nvGrpSpPr>
        <p:grpSpPr>
          <a:xfrm>
            <a:off x="2015989" y="2913095"/>
            <a:ext cx="9137277" cy="1872642"/>
            <a:chOff x="1407253" y="2031037"/>
            <a:chExt cx="5335508" cy="936775"/>
          </a:xfrm>
        </p:grpSpPr>
        <p:sp>
          <p:nvSpPr>
            <p:cNvPr id="18" name="矩形: 圆角 17"/>
            <p:cNvSpPr/>
            <p:nvPr/>
          </p:nvSpPr>
          <p:spPr>
            <a:xfrm>
              <a:off x="1407253" y="2031037"/>
              <a:ext cx="4904153" cy="74884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267738" y="2198371"/>
              <a:ext cx="4475023" cy="769441"/>
            </a:xfrm>
            <a:prstGeom prst="rect">
              <a:avLst/>
            </a:prstGeom>
          </p:spPr>
          <p:txBody>
            <a:bodyPr wrap="none">
              <a:spAutoFit/>
            </a:bodyPr>
            <a:lstStyle/>
            <a:p>
              <a:pPr>
                <a:defRPr/>
              </a:pPr>
              <a:r>
                <a:rPr lang="zh-CN" altLang="en-US" sz="4400" b="1" dirty="0">
                  <a:solidFill>
                    <a:srgbClr val="FFFAF0"/>
                  </a:solidFill>
                  <a:latin typeface="微软雅黑" panose="020B0503020204020204" pitchFamily="34" charset="-122"/>
                  <a:ea typeface="微软雅黑" panose="020B0503020204020204" pitchFamily="34" charset="-122"/>
                </a:rPr>
                <a:t>锤炼以苦为乐的意志品质</a:t>
              </a:r>
            </a:p>
          </p:txBody>
        </p:sp>
        <p:sp>
          <p:nvSpPr>
            <p:cNvPr id="19" name="矩形 18"/>
            <p:cNvSpPr/>
            <p:nvPr/>
          </p:nvSpPr>
          <p:spPr>
            <a:xfrm>
              <a:off x="1559852" y="2252289"/>
              <a:ext cx="1415772" cy="584775"/>
            </a:xfrm>
            <a:prstGeom prst="rect">
              <a:avLst/>
            </a:prstGeom>
          </p:spPr>
          <p:txBody>
            <a:bodyPr wrap="none">
              <a:spAutoFit/>
            </a:bodyPr>
            <a:lstStyle/>
            <a:p>
              <a:pPr>
                <a:defRPr/>
              </a:pPr>
              <a:r>
                <a:rPr lang="zh-CN" altLang="en-US" sz="3200" b="1" dirty="0">
                  <a:solidFill>
                    <a:srgbClr val="FFFAF0"/>
                  </a:solidFill>
                  <a:latin typeface="微软雅黑" panose="020B0503020204020204" pitchFamily="34" charset="-122"/>
                  <a:ea typeface="微软雅黑" panose="020B0503020204020204" pitchFamily="34" charset="-122"/>
                </a:rPr>
                <a:t>（一）</a:t>
              </a:r>
              <a:endParaRPr lang="zh-CN" altLang="en-US" sz="3200" b="1" dirty="0">
                <a:solidFill>
                  <a:srgbClr val="FFFAF0"/>
                </a:solidFill>
                <a:latin typeface="Century Gothic" panose="020B0502020202020204" pitchFamily="34" charset="0"/>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7.40741E-7 L 0.14518 -0.00023 " pathEditMode="relative" rAng="0" ptsTypes="AA">
                                      <p:cBhvr>
                                        <p:cTn id="9" dur="1000" spd="-100000" fill="hold"/>
                                        <p:tgtEl>
                                          <p:spTgt spid="5"/>
                                        </p:tgtEl>
                                        <p:attrNameLst>
                                          <p:attrName>ppt_x</p:attrName>
                                          <p:attrName>ppt_y</p:attrName>
                                        </p:attrNameLst>
                                      </p:cBhvr>
                                      <p:rCtr x="7253" y="-23"/>
                                    </p:animMotion>
                                  </p:childTnLst>
                                </p:cTn>
                              </p:par>
                              <p:par>
                                <p:cTn id="10" presetID="10"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750"/>
                                  </p:stCondLst>
                                  <p:childTnLst>
                                    <p:animMotion origin="layout" path="M 6.25E-7 -1.11111E-6 L -0.12695 -0.00046 " pathEditMode="relative" rAng="0" ptsTypes="AA">
                                      <p:cBhvr>
                                        <p:cTn id="14" dur="1000" spd="-100000" fill="hold"/>
                                        <p:tgtEl>
                                          <p:spTgt spid="20"/>
                                        </p:tgtEl>
                                        <p:attrNameLst>
                                          <p:attrName>ppt_x</p:attrName>
                                          <p:attrName>ppt_y</p:attrName>
                                        </p:attrNameLst>
                                      </p:cBhvr>
                                      <p:rCtr x="-635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69155" y="330101"/>
            <a:ext cx="70916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我们新时代领导干部该怎样贯彻学习？</a:t>
            </a:r>
          </a:p>
        </p:txBody>
      </p:sp>
      <p:grpSp>
        <p:nvGrpSpPr>
          <p:cNvPr id="3" name="组合 2"/>
          <p:cNvGrpSpPr/>
          <p:nvPr/>
        </p:nvGrpSpPr>
        <p:grpSpPr>
          <a:xfrm>
            <a:off x="1350645" y="3391535"/>
            <a:ext cx="3128010" cy="2680335"/>
            <a:chOff x="1264814" y="3232601"/>
            <a:chExt cx="7760863" cy="2680538"/>
          </a:xfrm>
        </p:grpSpPr>
        <p:sp>
          <p:nvSpPr>
            <p:cNvPr id="17" name="MH_Text_1"/>
            <p:cNvSpPr>
              <a:spLocks noChangeArrowheads="1"/>
            </p:cNvSpPr>
            <p:nvPr>
              <p:custDataLst>
                <p:tags r:id="rId1"/>
              </p:custDataLst>
            </p:nvPr>
          </p:nvSpPr>
          <p:spPr bwMode="auto">
            <a:xfrm>
              <a:off x="1264814" y="3232601"/>
              <a:ext cx="7760863" cy="2680538"/>
            </a:xfrm>
            <a:prstGeom prst="rect">
              <a:avLst/>
            </a:prstGeom>
            <a:solidFill>
              <a:srgbClr val="C00000"/>
            </a:solidFill>
            <a:ln>
              <a:noFill/>
            </a:ln>
          </p:spPr>
          <p:txBody>
            <a:bodyPr lIns="180000" tIns="108000" rIns="180000" bIns="1080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None/>
                <a:defRPr/>
              </a:pPr>
              <a:endParaRPr lang="zh-CN" altLang="en-US" sz="1400" dirty="0">
                <a:solidFill>
                  <a:srgbClr val="FFFFFF"/>
                </a:solidFill>
                <a:latin typeface="+mn-lt"/>
                <a:ea typeface="+mn-ea"/>
              </a:endParaRPr>
            </a:p>
          </p:txBody>
        </p:sp>
        <p:sp>
          <p:nvSpPr>
            <p:cNvPr id="2" name="矩形 1"/>
            <p:cNvSpPr/>
            <p:nvPr/>
          </p:nvSpPr>
          <p:spPr>
            <a:xfrm>
              <a:off x="1503290" y="3232668"/>
              <a:ext cx="7287061" cy="2676728"/>
            </a:xfrm>
            <a:prstGeom prst="rect">
              <a:avLst/>
            </a:prstGeom>
          </p:spPr>
          <p:txBody>
            <a:bodyPr wrap="square">
              <a:spAutoFit/>
            </a:bodyPr>
            <a:lstStyle/>
            <a:p>
              <a:pPr algn="just" eaLnBrk="1" hangingPunct="1">
                <a:lnSpc>
                  <a:spcPct val="150000"/>
                </a:lnSpc>
                <a:buFont typeface="Arial" panose="020B0604020202020204" pitchFamily="34" charset="0"/>
                <a:buNone/>
                <a:defRPr/>
              </a:pPr>
              <a:r>
                <a:rPr sz="2800" b="1" dirty="0">
                  <a:solidFill>
                    <a:srgbClr val="FFFAF0"/>
                  </a:solidFill>
                  <a:latin typeface="微软雅黑" panose="020B0503020204020204" pitchFamily="34" charset="-122"/>
                  <a:ea typeface="微软雅黑" panose="020B0503020204020204" pitchFamily="34" charset="-122"/>
                </a:rPr>
                <a:t>要敢于吃苦</a:t>
              </a:r>
            </a:p>
            <a:p>
              <a:pPr algn="just" eaLnBrk="1" hangingPunct="1">
                <a:lnSpc>
                  <a:spcPct val="150000"/>
                </a:lnSpc>
                <a:buFont typeface="Arial" panose="020B0604020202020204" pitchFamily="34" charset="0"/>
                <a:buNone/>
                <a:defRPr/>
              </a:pPr>
              <a:r>
                <a:rPr sz="2800" b="1" dirty="0">
                  <a:solidFill>
                    <a:srgbClr val="FFFAF0"/>
                  </a:solidFill>
                  <a:latin typeface="微软雅黑" panose="020B0503020204020204" pitchFamily="34" charset="-122"/>
                  <a:ea typeface="微软雅黑" panose="020B0503020204020204" pitchFamily="34" charset="-122"/>
                </a:rPr>
                <a:t>乐于吃苦</a:t>
              </a:r>
            </a:p>
            <a:p>
              <a:pPr algn="just" eaLnBrk="1" hangingPunct="1">
                <a:lnSpc>
                  <a:spcPct val="150000"/>
                </a:lnSpc>
                <a:buFont typeface="Arial" panose="020B0604020202020204" pitchFamily="34" charset="0"/>
                <a:buNone/>
                <a:defRPr/>
              </a:pPr>
              <a:r>
                <a:rPr sz="2800" b="1" dirty="0">
                  <a:solidFill>
                    <a:srgbClr val="FFFAF0"/>
                  </a:solidFill>
                  <a:latin typeface="微软雅黑" panose="020B0503020204020204" pitchFamily="34" charset="-122"/>
                  <a:ea typeface="微软雅黑" panose="020B0503020204020204" pitchFamily="34" charset="-122"/>
                </a:rPr>
                <a:t>善于吃苦</a:t>
              </a:r>
            </a:p>
            <a:p>
              <a:pPr algn="just" eaLnBrk="1" hangingPunct="1">
                <a:lnSpc>
                  <a:spcPct val="150000"/>
                </a:lnSpc>
                <a:buFont typeface="Arial" panose="020B0604020202020204" pitchFamily="34" charset="0"/>
                <a:buNone/>
                <a:defRPr/>
              </a:pPr>
              <a:r>
                <a:rPr sz="2800" b="1" dirty="0">
                  <a:solidFill>
                    <a:srgbClr val="FFFAF0"/>
                  </a:solidFill>
                  <a:latin typeface="微软雅黑" panose="020B0503020204020204" pitchFamily="34" charset="-122"/>
                  <a:ea typeface="微软雅黑" panose="020B0503020204020204" pitchFamily="34" charset="-122"/>
                </a:rPr>
                <a:t>不忘吃苦</a:t>
              </a:r>
            </a:p>
          </p:txBody>
        </p:sp>
      </p:grpSp>
      <p:grpSp>
        <p:nvGrpSpPr>
          <p:cNvPr id="20" name="组合 19"/>
          <p:cNvGrpSpPr/>
          <p:nvPr/>
        </p:nvGrpSpPr>
        <p:grpSpPr>
          <a:xfrm>
            <a:off x="1269248" y="1762085"/>
            <a:ext cx="5297805" cy="914400"/>
            <a:chOff x="1268930" y="1762085"/>
            <a:chExt cx="5297805" cy="914400"/>
          </a:xfrm>
        </p:grpSpPr>
        <p:sp>
          <p:nvSpPr>
            <p:cNvPr id="18" name="矩形: 圆角 17"/>
            <p:cNvSpPr/>
            <p:nvPr/>
          </p:nvSpPr>
          <p:spPr>
            <a:xfrm>
              <a:off x="1268930" y="1762085"/>
              <a:ext cx="5297805"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162394" y="1958310"/>
              <a:ext cx="4134465" cy="523220"/>
            </a:xfrm>
            <a:prstGeom prst="rect">
              <a:avLst/>
            </a:prstGeom>
          </p:spPr>
          <p:txBody>
            <a:bodyPr wrap="none">
              <a:spAutoFit/>
            </a:bodyPr>
            <a:lstStyle/>
            <a:p>
              <a:pPr>
                <a:defRPr/>
              </a:pPr>
              <a:r>
                <a:rPr lang="zh-CN" altLang="en-US" sz="2800" b="1" dirty="0">
                  <a:solidFill>
                    <a:srgbClr val="FFFAF0"/>
                  </a:solidFill>
                  <a:latin typeface="微软雅黑" panose="020B0503020204020204" pitchFamily="34" charset="-122"/>
                  <a:ea typeface="微软雅黑" panose="020B0503020204020204" pitchFamily="34" charset="-122"/>
                </a:rPr>
                <a:t>锤炼以苦为乐的意志品质</a:t>
              </a:r>
            </a:p>
          </p:txBody>
        </p:sp>
        <p:sp>
          <p:nvSpPr>
            <p:cNvPr id="19" name="矩形 18"/>
            <p:cNvSpPr/>
            <p:nvPr/>
          </p:nvSpPr>
          <p:spPr>
            <a:xfrm>
              <a:off x="1503290" y="1927636"/>
              <a:ext cx="478790" cy="583565"/>
            </a:xfrm>
            <a:prstGeom prst="rect">
              <a:avLst/>
            </a:prstGeom>
          </p:spPr>
          <p:txBody>
            <a:bodyPr wrap="none">
              <a:spAutoFit/>
            </a:bodyPr>
            <a:lstStyle/>
            <a:p>
              <a:pPr>
                <a:defRPr/>
              </a:pPr>
              <a:r>
                <a:rPr lang="en-US" altLang="zh-CN" sz="3200" b="1" dirty="0">
                  <a:solidFill>
                    <a:srgbClr val="FFFAF0"/>
                  </a:solidFill>
                  <a:latin typeface="Century Gothic" panose="020B0502020202020204" pitchFamily="34" charset="0"/>
                  <a:ea typeface="微软雅黑" panose="020B0503020204020204" pitchFamily="34" charset="-122"/>
                </a:rPr>
                <a:t>1</a:t>
              </a:r>
              <a:endParaRPr lang="zh-CN" altLang="en-US" sz="3200" b="1" dirty="0">
                <a:solidFill>
                  <a:srgbClr val="FFFAF0"/>
                </a:solidFill>
                <a:latin typeface="Century Gothic" panose="020B0502020202020204" pitchFamily="34" charset="0"/>
                <a:ea typeface="微软雅黑" panose="020B0503020204020204" pitchFamily="34" charset="-122"/>
              </a:endParaRPr>
            </a:p>
          </p:txBody>
        </p:sp>
      </p:grpSp>
      <p:pic>
        <p:nvPicPr>
          <p:cNvPr id="7" name="图片 6" descr="3247509683"/>
          <p:cNvPicPr>
            <a:picLocks noChangeAspect="1"/>
          </p:cNvPicPr>
          <p:nvPr/>
        </p:nvPicPr>
        <p:blipFill>
          <a:blip r:embed="rId4"/>
          <a:stretch>
            <a:fillRect/>
          </a:stretch>
        </p:blipFill>
        <p:spPr>
          <a:xfrm>
            <a:off x="7066280" y="1762125"/>
            <a:ext cx="4803140" cy="3659505"/>
          </a:xfrm>
          <a:prstGeom prst="rect">
            <a:avLst/>
          </a:prstGeom>
        </p:spPr>
      </p:pic>
    </p:spTree>
    <p:extLst>
      <p:ext uri="{BB962C8B-B14F-4D97-AF65-F5344CB8AC3E}">
        <p14:creationId xmlns:p14="http://schemas.microsoft.com/office/powerpoint/2010/main" val="3775807389"/>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7.40741E-7 L 0.14518 -0.00023 " pathEditMode="relative" rAng="0" ptsTypes="AA">
                                      <p:cBhvr>
                                        <p:cTn id="9" dur="1000" spd="-100000" fill="hold"/>
                                        <p:tgtEl>
                                          <p:spTgt spid="5"/>
                                        </p:tgtEl>
                                        <p:attrNameLst>
                                          <p:attrName>ppt_x</p:attrName>
                                          <p:attrName>ppt_y</p:attrName>
                                        </p:attrNameLst>
                                      </p:cBhvr>
                                      <p:rCtr x="7253" y="-23"/>
                                    </p:animMotion>
                                  </p:childTnLst>
                                </p:cTn>
                              </p:par>
                              <p:par>
                                <p:cTn id="10" presetID="10"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750"/>
                                  </p:stCondLst>
                                  <p:childTnLst>
                                    <p:animMotion origin="layout" path="M 6.25E-7 -1.11111E-6 L -0.12695 -0.00046 " pathEditMode="relative" rAng="0" ptsTypes="AA">
                                      <p:cBhvr>
                                        <p:cTn id="14" dur="1000" spd="-100000" fill="hold"/>
                                        <p:tgtEl>
                                          <p:spTgt spid="20"/>
                                        </p:tgtEl>
                                        <p:attrNameLst>
                                          <p:attrName>ppt_x</p:attrName>
                                          <p:attrName>ppt_y</p:attrName>
                                        </p:attrNameLst>
                                      </p:cBhvr>
                                      <p:rCtr x="-6354" y="-23"/>
                                    </p:animMotion>
                                  </p:childTnLst>
                                </p:cTn>
                              </p:par>
                              <p:par>
                                <p:cTn id="15" presetID="10" presetClass="entr" presetSubtype="0" fill="hold" nodeType="withEffect">
                                  <p:stCondLst>
                                    <p:cond delay="1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290830" y="81915"/>
            <a:ext cx="2516505" cy="3432175"/>
          </a:xfrm>
          <a:prstGeom prst="rect">
            <a:avLst/>
          </a:prstGeom>
        </p:spPr>
      </p:pic>
      <p:sp>
        <p:nvSpPr>
          <p:cNvPr id="5" name="文本框 4"/>
          <p:cNvSpPr txBox="1"/>
          <p:nvPr/>
        </p:nvSpPr>
        <p:spPr>
          <a:xfrm>
            <a:off x="2807335" y="81915"/>
            <a:ext cx="9173845" cy="3386455"/>
          </a:xfrm>
          <a:prstGeom prst="rect">
            <a:avLst/>
          </a:prstGeom>
          <a:noFill/>
        </p:spPr>
        <p:txBody>
          <a:bodyPr wrap="square" rtlCol="0" anchor="t">
            <a:spAutoFit/>
          </a:bodyPr>
          <a:lstStyle/>
          <a:p>
            <a:r>
              <a:rPr lang="en-US" altLang="zh-CN" sz="2400"/>
              <a:t>        </a:t>
            </a:r>
            <a:r>
              <a:rPr lang="zh-CN" altLang="en-US" sz="2400">
                <a:latin typeface="楷体" panose="02010609060101010101" charset="-122"/>
                <a:ea typeface="楷体" panose="02010609060101010101" charset="-122"/>
              </a:rPr>
              <a:t>习仲勋（1913年10月15日－2002年5月24日）祖籍河南邓州，生于陕西省富平县，中国共产党的优秀党员，伟大的共产主义战士， 杰出的无产阶级革命家，我党、我军卓越的政治工作领导人，两当起义</a:t>
            </a:r>
            <a:r>
              <a:rPr lang="zh-CN" altLang="en-US" sz="2400">
                <a:latin typeface="楷体" panose="02010609060101010101" charset="-122"/>
                <a:ea typeface="楷体" panose="02010609060101010101" charset="-122"/>
                <a:sym typeface="+mn-ea"/>
              </a:rPr>
              <a:t>主要</a:t>
            </a:r>
            <a:r>
              <a:rPr lang="zh-CN" altLang="en-US" sz="2400">
                <a:latin typeface="楷体" panose="02010609060101010101" charset="-122"/>
                <a:ea typeface="楷体" panose="02010609060101010101" charset="-122"/>
              </a:rPr>
              <a:t>领导人之一，陕甘边区革命根据地的主要创建者和领导者之一，建国以来长期主持西北党、政、军全面工作 。曾任国务院副总理兼秘书长，负责国务院常务工作 。第十一届中央委员会书记处书记，第十二届中央政治局委员、书记处书记，第五、第七届全国人民代表大会常务委员会副委员</a:t>
            </a:r>
            <a:r>
              <a:rPr lang="zh-CN" altLang="en-US" sz="2000"/>
              <a:t>长。</a:t>
            </a:r>
            <a:r>
              <a:rPr lang="zh-CN" altLang="en-US" sz="2400" b="1">
                <a:latin typeface="楷体" panose="02010609060101010101" charset="-122"/>
                <a:ea typeface="楷体" panose="02010609060101010101" charset="-122"/>
              </a:rPr>
              <a:t>毛泽东曾经称习仲勋是共产党的诸葛亮，年轻有为，炉火纯青。</a:t>
            </a:r>
          </a:p>
        </p:txBody>
      </p:sp>
      <p:pic>
        <p:nvPicPr>
          <p:cNvPr id="6" name="图片 5"/>
          <p:cNvPicPr>
            <a:picLocks noChangeAspect="1"/>
          </p:cNvPicPr>
          <p:nvPr/>
        </p:nvPicPr>
        <p:blipFill>
          <a:blip r:embed="rId3"/>
          <a:stretch>
            <a:fillRect/>
          </a:stretch>
        </p:blipFill>
        <p:spPr>
          <a:xfrm>
            <a:off x="8580120" y="3486785"/>
            <a:ext cx="3339465" cy="3156585"/>
          </a:xfrm>
          <a:prstGeom prst="rect">
            <a:avLst/>
          </a:prstGeom>
        </p:spPr>
      </p:pic>
      <p:pic>
        <p:nvPicPr>
          <p:cNvPr id="7" name="图片 6"/>
          <p:cNvPicPr>
            <a:picLocks noChangeAspect="1"/>
          </p:cNvPicPr>
          <p:nvPr/>
        </p:nvPicPr>
        <p:blipFill>
          <a:blip r:embed="rId4"/>
          <a:stretch>
            <a:fillRect/>
          </a:stretch>
        </p:blipFill>
        <p:spPr>
          <a:xfrm>
            <a:off x="290830" y="3644265"/>
            <a:ext cx="1656080" cy="3165475"/>
          </a:xfrm>
          <a:prstGeom prst="rect">
            <a:avLst/>
          </a:prstGeom>
        </p:spPr>
      </p:pic>
      <p:pic>
        <p:nvPicPr>
          <p:cNvPr id="8" name="图片 7"/>
          <p:cNvPicPr>
            <a:picLocks noChangeAspect="1"/>
          </p:cNvPicPr>
          <p:nvPr/>
        </p:nvPicPr>
        <p:blipFill>
          <a:blip r:embed="rId5"/>
          <a:stretch>
            <a:fillRect/>
          </a:stretch>
        </p:blipFill>
        <p:spPr>
          <a:xfrm>
            <a:off x="2084705" y="3568700"/>
            <a:ext cx="3140710" cy="3074670"/>
          </a:xfrm>
          <a:prstGeom prst="rect">
            <a:avLst/>
          </a:prstGeom>
        </p:spPr>
      </p:pic>
      <p:pic>
        <p:nvPicPr>
          <p:cNvPr id="9" name="图片 8"/>
          <p:cNvPicPr>
            <a:picLocks noChangeAspect="1"/>
          </p:cNvPicPr>
          <p:nvPr/>
        </p:nvPicPr>
        <p:blipFill>
          <a:blip r:embed="rId6"/>
          <a:stretch>
            <a:fillRect/>
          </a:stretch>
        </p:blipFill>
        <p:spPr>
          <a:xfrm>
            <a:off x="5363210" y="3442970"/>
            <a:ext cx="3047365" cy="3366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8145" y="457200"/>
            <a:ext cx="2423795" cy="1325880"/>
          </a:xfrm>
        </p:spPr>
        <p:txBody>
          <a:bodyPr>
            <a:normAutofit fontScale="90000"/>
          </a:bodyPr>
          <a:lstStyle/>
          <a:p>
            <a:r>
              <a:rPr lang="zh-CN" altLang="en-US">
                <a:solidFill>
                  <a:srgbClr val="FF0000"/>
                </a:solidFill>
                <a:latin typeface="微软雅黑" panose="020B0503020204020204" pitchFamily="34" charset="-122"/>
                <a:ea typeface="微软雅黑" panose="020B0503020204020204" pitchFamily="34" charset="-122"/>
              </a:rPr>
              <a:t>在梁家河，</a:t>
            </a:r>
            <a:br>
              <a:rPr lang="zh-CN" altLang="en-US">
                <a:solidFill>
                  <a:srgbClr val="FF0000"/>
                </a:solidFill>
                <a:latin typeface="微软雅黑" panose="020B0503020204020204" pitchFamily="34" charset="-122"/>
                <a:ea typeface="微软雅黑" panose="020B0503020204020204" pitchFamily="34" charset="-122"/>
              </a:rPr>
            </a:br>
            <a:r>
              <a:rPr lang="zh-CN" altLang="en-US">
                <a:solidFill>
                  <a:srgbClr val="FF0000"/>
                </a:solidFill>
                <a:latin typeface="微软雅黑" panose="020B0503020204020204" pitchFamily="34" charset="-122"/>
                <a:ea typeface="微软雅黑" panose="020B0503020204020204" pitchFamily="34" charset="-122"/>
              </a:rPr>
              <a:t>习近平要</a:t>
            </a:r>
            <a:br>
              <a:rPr lang="zh-CN" altLang="en-US">
                <a:solidFill>
                  <a:srgbClr val="FF0000"/>
                </a:solidFill>
                <a:latin typeface="微软雅黑" panose="020B0503020204020204" pitchFamily="34" charset="-122"/>
                <a:ea typeface="微软雅黑" panose="020B0503020204020204" pitchFamily="34" charset="-122"/>
              </a:rPr>
            </a:br>
            <a:r>
              <a:rPr lang="zh-CN" altLang="en-US">
                <a:solidFill>
                  <a:srgbClr val="FF0000"/>
                </a:solidFill>
                <a:latin typeface="微软雅黑" panose="020B0503020204020204" pitchFamily="34" charset="-122"/>
                <a:ea typeface="微软雅黑" panose="020B0503020204020204" pitchFamily="34" charset="-122"/>
              </a:rPr>
              <a:t>过“四关”</a:t>
            </a:r>
            <a:endParaRPr lang="en-US" altLang="zh-CN"/>
          </a:p>
        </p:txBody>
      </p:sp>
      <p:sp>
        <p:nvSpPr>
          <p:cNvPr id="3" name="内容占位符 2"/>
          <p:cNvSpPr>
            <a:spLocks noGrp="1"/>
          </p:cNvSpPr>
          <p:nvPr>
            <p:ph idx="1"/>
          </p:nvPr>
        </p:nvSpPr>
        <p:spPr>
          <a:xfrm>
            <a:off x="76200" y="4367530"/>
            <a:ext cx="3028950" cy="2226310"/>
          </a:xfrm>
        </p:spPr>
        <p:txBody>
          <a:bodyPr>
            <a:normAutofit fontScale="40000" lnSpcReduction="20000"/>
          </a:bodyPr>
          <a:lstStyle/>
          <a:p>
            <a:pPr marL="0" indent="0">
              <a:buNone/>
            </a:pPr>
            <a:r>
              <a:rPr lang="en-US" altLang="zh-CN" sz="4800">
                <a:solidFill>
                  <a:schemeClr val="tx1"/>
                </a:solidFill>
                <a:latin typeface="楷体" panose="02010609060101010101" charset="-122"/>
                <a:ea typeface="楷体" panose="02010609060101010101" charset="-122"/>
              </a:rPr>
              <a:t>    </a:t>
            </a:r>
            <a:r>
              <a:rPr lang="zh-CN" altLang="en-US" sz="4800" b="1">
                <a:solidFill>
                  <a:schemeClr val="tx1"/>
                </a:solidFill>
                <a:latin typeface="楷体" panose="02010609060101010101" charset="-122"/>
                <a:ea typeface="楷体" panose="02010609060101010101" charset="-122"/>
              </a:rPr>
              <a:t>那些年，习近平几乎没有歇过，种地、拉煤、打坝、挑粪……什么活儿都干过，什么苦都吃过。在乡亲们眼中，能挑一二百斤麦子走10里山路长时间不换肩的习近平，是个“吃苦耐劳的好后生”</a:t>
            </a:r>
            <a:r>
              <a:rPr lang="zh-CN" altLang="en-US" sz="4800">
                <a:solidFill>
                  <a:schemeClr val="tx1"/>
                </a:solidFill>
                <a:latin typeface="楷体" panose="02010609060101010101" charset="-122"/>
                <a:ea typeface="楷体" panose="02010609060101010101" charset="-122"/>
              </a:rPr>
              <a:t>。</a:t>
            </a:r>
            <a:endParaRPr lang="zh-CN" altLang="en-US">
              <a:latin typeface="楷体" panose="02010609060101010101" charset="-122"/>
              <a:ea typeface="楷体" panose="02010609060101010101" charset="-122"/>
            </a:endParaRPr>
          </a:p>
        </p:txBody>
      </p:sp>
      <p:pic>
        <p:nvPicPr>
          <p:cNvPr id="5" name="图片 4" descr="这是习近平在梁家河参加劳动的照片，他正在操作柴油机抽水。"/>
          <p:cNvPicPr>
            <a:picLocks noChangeAspect="1"/>
          </p:cNvPicPr>
          <p:nvPr/>
        </p:nvPicPr>
        <p:blipFill>
          <a:blip r:embed="rId2"/>
          <a:stretch>
            <a:fillRect/>
          </a:stretch>
        </p:blipFill>
        <p:spPr>
          <a:xfrm>
            <a:off x="2917825" y="10795"/>
            <a:ext cx="4788535" cy="6880860"/>
          </a:xfrm>
          <a:prstGeom prst="rect">
            <a:avLst/>
          </a:prstGeom>
        </p:spPr>
      </p:pic>
      <p:pic>
        <p:nvPicPr>
          <p:cNvPr id="6" name="图片 5"/>
          <p:cNvPicPr>
            <a:picLocks noChangeAspect="1"/>
          </p:cNvPicPr>
          <p:nvPr/>
        </p:nvPicPr>
        <p:blipFill>
          <a:blip r:embed="rId3"/>
          <a:stretch>
            <a:fillRect/>
          </a:stretch>
        </p:blipFill>
        <p:spPr>
          <a:xfrm>
            <a:off x="7706360" y="10795"/>
            <a:ext cx="4485640" cy="6880860"/>
          </a:xfrm>
          <a:prstGeom prst="rect">
            <a:avLst/>
          </a:prstGeom>
        </p:spPr>
      </p:pic>
      <p:sp>
        <p:nvSpPr>
          <p:cNvPr id="7" name="文本框 6"/>
          <p:cNvSpPr txBox="1"/>
          <p:nvPr/>
        </p:nvSpPr>
        <p:spPr>
          <a:xfrm>
            <a:off x="813435" y="1918335"/>
            <a:ext cx="1554480" cy="2306955"/>
          </a:xfrm>
          <a:prstGeom prst="rect">
            <a:avLst/>
          </a:prstGeom>
          <a:noFill/>
        </p:spPr>
        <p:txBody>
          <a:bodyPr wrap="none" rtlCol="0">
            <a:spAutoFit/>
          </a:bodyPr>
          <a:lstStyle/>
          <a:p>
            <a:r>
              <a:rPr lang="zh-CN" altLang="en-US" sz="3600">
                <a:latin typeface="楷体" panose="02010609060101010101" charset="-122"/>
                <a:ea typeface="楷体" panose="02010609060101010101" charset="-122"/>
              </a:rPr>
              <a:t>跳蚤关</a:t>
            </a:r>
          </a:p>
          <a:p>
            <a:r>
              <a:rPr lang="zh-CN" altLang="en-US" sz="3600">
                <a:latin typeface="楷体" panose="02010609060101010101" charset="-122"/>
                <a:ea typeface="楷体" panose="02010609060101010101" charset="-122"/>
              </a:rPr>
              <a:t>饮食关</a:t>
            </a:r>
          </a:p>
          <a:p>
            <a:r>
              <a:rPr lang="zh-CN" altLang="en-US" sz="3600">
                <a:latin typeface="楷体" panose="02010609060101010101" charset="-122"/>
                <a:ea typeface="楷体" panose="02010609060101010101" charset="-122"/>
              </a:rPr>
              <a:t>劳动关</a:t>
            </a:r>
          </a:p>
          <a:p>
            <a:r>
              <a:rPr lang="zh-CN" altLang="en-US" sz="3600">
                <a:latin typeface="楷体" panose="02010609060101010101" charset="-122"/>
                <a:ea typeface="楷体" panose="02010609060101010101" charset="-122"/>
              </a:rPr>
              <a:t>思想关</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5213985" y="-502920"/>
            <a:ext cx="6259830" cy="7769860"/>
          </a:xfrm>
          <a:prstGeom prst="rect">
            <a:avLst/>
          </a:prstGeom>
        </p:spPr>
      </p:pic>
      <p:pic>
        <p:nvPicPr>
          <p:cNvPr id="5" name="图片 4"/>
          <p:cNvPicPr>
            <a:picLocks noChangeAspect="1"/>
          </p:cNvPicPr>
          <p:nvPr/>
        </p:nvPicPr>
        <p:blipFill>
          <a:blip r:embed="rId3"/>
          <a:stretch>
            <a:fillRect/>
          </a:stretch>
        </p:blipFill>
        <p:spPr>
          <a:xfrm>
            <a:off x="496570" y="1069975"/>
            <a:ext cx="4717415" cy="4717415"/>
          </a:xfrm>
          <a:prstGeom prst="rect">
            <a:avLst/>
          </a:prstGeom>
          <a:ln w="57150">
            <a:solidFill>
              <a:srgbClr val="C00000"/>
            </a:solidFill>
          </a:ln>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6225" y="289560"/>
            <a:ext cx="5819775" cy="5166360"/>
          </a:xfrm>
        </p:spPr>
        <p:txBody>
          <a:bodyPr>
            <a:normAutofit fontScale="80000" lnSpcReduction="10000"/>
          </a:bodyPr>
          <a:lstStyle/>
          <a:p>
            <a:pPr marL="0" indent="0">
              <a:lnSpc>
                <a:spcPct val="140000"/>
              </a:lnSpc>
              <a:buNone/>
            </a:pPr>
            <a:r>
              <a:rPr lang="en-US" altLang="zh-CN"/>
              <a:t>        </a:t>
            </a:r>
            <a:r>
              <a:rPr lang="en-US" altLang="zh-CN" sz="3200">
                <a:latin typeface="楷体" panose="02010609060101010101" charset="-122"/>
                <a:ea typeface="楷体" panose="02010609060101010101" charset="-122"/>
              </a:rPr>
              <a:t> </a:t>
            </a:r>
            <a:r>
              <a:rPr lang="en-US" altLang="zh-CN" sz="3200" b="1">
                <a:effectLst>
                  <a:outerShdw blurRad="38100" dist="38100" dir="2700000" algn="tl">
                    <a:srgbClr val="000000">
                      <a:alpha val="43137"/>
                    </a:srgbClr>
                  </a:outerShdw>
                </a:effectLst>
                <a:latin typeface="楷体" panose="02010609060101010101" charset="-122"/>
                <a:ea typeface="楷体" panose="02010609060101010101" charset="-122"/>
              </a:rPr>
              <a:t>“</a:t>
            </a:r>
            <a:r>
              <a:rPr lang="zh-CN" altLang="en-US" sz="3200" b="1">
                <a:effectLst>
                  <a:outerShdw blurRad="38100" dist="38100" dir="2700000" algn="tl">
                    <a:srgbClr val="000000">
                      <a:alpha val="43137"/>
                    </a:srgbClr>
                  </a:outerShdw>
                </a:effectLst>
                <a:latin typeface="楷体" panose="02010609060101010101" charset="-122"/>
                <a:ea typeface="楷体" panose="02010609060101010101" charset="-122"/>
              </a:rPr>
              <a:t>刀在石上磨，人在难中练。艰难困苦能够磨练一个人的意志。7年上山下乡的艰苦生活对我的锻炼很大，后来遇到什么困难，就想起那个时候，在那样困难的条件下还可以干事，现在干嘛不干？你再难都没有难到那个程度。一个人要有一股气，遇到任何事情都有挑战的勇气，什么事都不信邪，就能处变不惊、知难而进。</a:t>
            </a:r>
            <a:r>
              <a:rPr lang="en-US" altLang="zh-CN" sz="3200" b="1">
                <a:effectLst>
                  <a:outerShdw blurRad="38100" dist="38100" dir="2700000" algn="tl">
                    <a:srgbClr val="000000">
                      <a:alpha val="43137"/>
                    </a:srgbClr>
                  </a:outerShdw>
                </a:effectLst>
                <a:latin typeface="楷体" panose="02010609060101010101" charset="-122"/>
                <a:ea typeface="楷体" panose="02010609060101010101" charset="-122"/>
              </a:rPr>
              <a:t>”</a:t>
            </a:r>
          </a:p>
        </p:txBody>
      </p:sp>
      <p:pic>
        <p:nvPicPr>
          <p:cNvPr id="4" name="图片 3" descr="0019d18399f6127076783e"/>
          <p:cNvPicPr>
            <a:picLocks noChangeAspect="1"/>
          </p:cNvPicPr>
          <p:nvPr/>
        </p:nvPicPr>
        <p:blipFill>
          <a:blip r:embed="rId2"/>
          <a:stretch>
            <a:fillRect/>
          </a:stretch>
        </p:blipFill>
        <p:spPr>
          <a:xfrm>
            <a:off x="6096000" y="289560"/>
            <a:ext cx="5539105" cy="5097780"/>
          </a:xfrm>
          <a:prstGeom prst="rect">
            <a:avLst/>
          </a:prstGeom>
        </p:spPr>
      </p:pic>
      <p:sp>
        <p:nvSpPr>
          <p:cNvPr id="2" name="文本框 1"/>
          <p:cNvSpPr txBox="1"/>
          <p:nvPr/>
        </p:nvSpPr>
        <p:spPr>
          <a:xfrm>
            <a:off x="355600" y="5455920"/>
            <a:ext cx="11480800" cy="1097280"/>
          </a:xfrm>
          <a:prstGeom prst="rect">
            <a:avLst/>
          </a:prstGeom>
          <a:noFill/>
          <a:ln w="38100">
            <a:solidFill>
              <a:srgbClr val="FF0000"/>
            </a:solidFill>
          </a:ln>
        </p:spPr>
        <p:txBody>
          <a:bodyPr wrap="square" rtlCol="0" anchor="t">
            <a:spAutoFit/>
          </a:bodyPr>
          <a:lstStyle/>
          <a:p>
            <a:pPr>
              <a:buNone/>
            </a:pPr>
            <a:r>
              <a:rPr lang="en-US" altLang="zh-CN" sz="2400" dirty="0">
                <a:latin typeface="楷体" panose="02010609060101010101" charset="-122"/>
                <a:ea typeface="楷体" panose="02010609060101010101" charset="-122"/>
                <a:sym typeface="+mn-ea"/>
              </a:rPr>
              <a:t>    </a:t>
            </a:r>
            <a:r>
              <a:rPr lang="zh-CN" altLang="en-US" sz="2400" dirty="0">
                <a:latin typeface="楷体" panose="02010609060101010101" charset="-122"/>
                <a:ea typeface="楷体" panose="02010609060101010101" charset="-122"/>
                <a:sym typeface="+mn-ea"/>
              </a:rPr>
              <a:t>“一年</a:t>
            </a:r>
            <a:r>
              <a:rPr lang="en-US" altLang="zh-CN" sz="2400" dirty="0">
                <a:latin typeface="楷体" panose="02010609060101010101" charset="-122"/>
                <a:ea typeface="楷体" panose="02010609060101010101" charset="-122"/>
                <a:sym typeface="+mn-ea"/>
              </a:rPr>
              <a:t>365</a:t>
            </a:r>
            <a:r>
              <a:rPr lang="zh-CN" altLang="en-US" sz="2400" dirty="0">
                <a:latin typeface="楷体" panose="02010609060101010101" charset="-122"/>
                <a:ea typeface="楷体" panose="02010609060101010101" charset="-122"/>
                <a:sym typeface="+mn-ea"/>
              </a:rPr>
              <a:t>天，除了生病，几乎没有歇着。下雨刮风在窑洞里铡草，晚上跟着看牲口，还要去放羊，什么活都干，到后来扛</a:t>
            </a:r>
            <a:r>
              <a:rPr lang="en-US" altLang="zh-CN" sz="2400" dirty="0">
                <a:latin typeface="楷体" panose="02010609060101010101" charset="-122"/>
                <a:ea typeface="楷体" panose="02010609060101010101" charset="-122"/>
                <a:sym typeface="+mn-ea"/>
              </a:rPr>
              <a:t>200</a:t>
            </a:r>
            <a:r>
              <a:rPr lang="zh-CN" altLang="en-US" sz="2400" dirty="0">
                <a:latin typeface="楷体" panose="02010609060101010101" charset="-122"/>
                <a:ea typeface="楷体" panose="02010609060101010101" charset="-122"/>
                <a:sym typeface="+mn-ea"/>
              </a:rPr>
              <a:t>斤麦子，十里山路不换肩</a:t>
            </a:r>
            <a:r>
              <a:rPr lang="zh-CN" altLang="en-US" dirty="0">
                <a:latin typeface="楷体" panose="02010609060101010101" charset="-122"/>
                <a:ea typeface="楷体" panose="02010609060101010101" charset="-122"/>
                <a:sym typeface="+mn-ea"/>
              </a:rPr>
              <a:t>。”</a:t>
            </a:r>
          </a:p>
          <a:p>
            <a:pPr algn="r">
              <a:buNone/>
            </a:pPr>
            <a:r>
              <a:rPr lang="zh-CN" altLang="en-US" dirty="0">
                <a:latin typeface="楷体" panose="02010609060101010101" charset="-122"/>
                <a:ea typeface="楷体" panose="02010609060101010101" charset="-122"/>
                <a:sym typeface="+mn-ea"/>
              </a:rPr>
              <a:t>习近平</a:t>
            </a:r>
            <a:r>
              <a:rPr lang="en-US" altLang="zh-CN" dirty="0">
                <a:latin typeface="楷体" panose="02010609060101010101" charset="-122"/>
                <a:ea typeface="楷体" panose="02010609060101010101" charset="-122"/>
                <a:sym typeface="+mn-ea"/>
              </a:rPr>
              <a:t>2003</a:t>
            </a:r>
            <a:r>
              <a:rPr lang="zh-CN" altLang="en-US" dirty="0">
                <a:latin typeface="楷体" panose="02010609060101010101" charset="-122"/>
                <a:ea typeface="楷体" panose="02010609060101010101" charset="-122"/>
                <a:sym typeface="+mn-ea"/>
              </a:rPr>
              <a:t>年接受中央电视台《东方之子》采访 </a:t>
            </a:r>
            <a:endParaRPr lang="zh-CN" altLang="en-US">
              <a:latin typeface="楷体" panose="02010609060101010101" charset="-122"/>
              <a:ea typeface="楷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79525" y="365125"/>
            <a:ext cx="9342755" cy="904875"/>
          </a:xfrm>
        </p:spPr>
        <p:txBody>
          <a:bodyPr/>
          <a:lstStyle/>
          <a:p>
            <a:r>
              <a:rPr lang="zh-CN" altLang="en-US"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艰苦的磨练对年轻一代意味着什么？</a:t>
            </a:r>
          </a:p>
        </p:txBody>
      </p:sp>
      <p:sp>
        <p:nvSpPr>
          <p:cNvPr id="3" name="内容占位符 2"/>
          <p:cNvSpPr>
            <a:spLocks noGrp="1"/>
          </p:cNvSpPr>
          <p:nvPr>
            <p:ph idx="1"/>
          </p:nvPr>
        </p:nvSpPr>
        <p:spPr>
          <a:xfrm>
            <a:off x="1016000" y="1691005"/>
            <a:ext cx="10515600" cy="4351338"/>
          </a:xfrm>
        </p:spPr>
        <p:txBody>
          <a:bodyPr/>
          <a:lstStyle/>
          <a:p>
            <a:pPr marL="0" indent="0">
              <a:buNone/>
            </a:pPr>
            <a:r>
              <a:rPr lang="en-US" altLang="zh-CN" sz="2400">
                <a:latin typeface="楷体" panose="02010609060101010101" charset="-122"/>
                <a:ea typeface="楷体" panose="02010609060101010101" charset="-122"/>
              </a:rPr>
              <a:t>   </a:t>
            </a:r>
            <a:r>
              <a:rPr lang="zh-CN" altLang="en-US" sz="2400">
                <a:latin typeface="楷体" panose="02010609060101010101" charset="-122"/>
                <a:ea typeface="楷体" panose="02010609060101010101" charset="-122"/>
              </a:rPr>
              <a:t>寒门再难出贵子？</a:t>
            </a:r>
          </a:p>
        </p:txBody>
      </p:sp>
      <p:sp>
        <p:nvSpPr>
          <p:cNvPr id="100" name="文本框 99"/>
          <p:cNvSpPr txBox="1"/>
          <p:nvPr/>
        </p:nvSpPr>
        <p:spPr>
          <a:xfrm>
            <a:off x="838200" y="2493645"/>
            <a:ext cx="5257800" cy="1188720"/>
          </a:xfrm>
          <a:prstGeom prst="rect">
            <a:avLst/>
          </a:prstGeom>
          <a:noFill/>
          <a:ln w="9525">
            <a:noFill/>
          </a:ln>
        </p:spPr>
        <p:txBody>
          <a:bodyPr wrap="square">
            <a:spAutoFit/>
          </a:bodyPr>
          <a:lstStyle/>
          <a:p>
            <a:pPr marL="0" indent="0" algn="l"/>
            <a:r>
              <a:rPr lang="en-US" altLang="zh-CN" sz="1600" b="0" u="none">
                <a:latin typeface="宋体" panose="02010600030101010101" pitchFamily="2" charset="-122"/>
                <a:ea typeface="宋体" panose="02010600030101010101" pitchFamily="2" charset="-122"/>
                <a:cs typeface="宋体" panose="02010600030101010101" pitchFamily="2" charset="-122"/>
              </a:rPr>
              <a:t>    </a:t>
            </a:r>
            <a:r>
              <a:rPr lang="en-US" altLang="zh-CN" sz="2400">
                <a:latin typeface="楷体" panose="02010609060101010101" charset="-122"/>
                <a:ea typeface="楷体" panose="02010609060101010101" charset="-122"/>
                <a:sym typeface="+mn-ea"/>
              </a:rPr>
              <a:t>“</a:t>
            </a:r>
            <a:r>
              <a:rPr lang="zh-CN" altLang="en-US" sz="2400" b="0" u="none">
                <a:latin typeface="楷体" panose="02010609060101010101" charset="-122"/>
                <a:ea typeface="楷体" panose="02010609060101010101" charset="-122"/>
              </a:rPr>
              <a:t>现在有的作家在作品中把知青生活写得很惨很惨，我的感觉不完全是这样。</a:t>
            </a:r>
            <a:endParaRPr lang="zh-CN" altLang="en-US" sz="1200" b="0" u="none">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1016000" y="4638040"/>
            <a:ext cx="5080000" cy="1188720"/>
          </a:xfrm>
          <a:prstGeom prst="rect">
            <a:avLst/>
          </a:prstGeom>
          <a:noFill/>
          <a:ln w="9525">
            <a:noFill/>
          </a:ln>
        </p:spPr>
        <p:txBody>
          <a:bodyPr>
            <a:spAutoFit/>
          </a:bodyPr>
          <a:lstStyle/>
          <a:p>
            <a:pPr marL="0" indent="0" algn="l"/>
            <a:r>
              <a:rPr lang="en-US" altLang="zh-CN" sz="1600" b="0" u="none">
                <a:latin typeface="宋体" panose="02010600030101010101" pitchFamily="2" charset="-122"/>
                <a:ea typeface="宋体" panose="02010600030101010101" pitchFamily="2" charset="-122"/>
                <a:cs typeface="宋体" panose="02010600030101010101" pitchFamily="2" charset="-122"/>
              </a:rPr>
              <a:t>    </a:t>
            </a:r>
            <a:r>
              <a:rPr lang="zh-CN" altLang="en-US" sz="2400" b="0" u="none">
                <a:latin typeface="楷体" panose="02010609060101010101" charset="-122"/>
                <a:ea typeface="楷体" panose="02010609060101010101" charset="-122"/>
              </a:rPr>
              <a:t>雄鹰从谷底起飞，一样可以冲天。而母鸡就算在云端起步，也只能步步滑落。</a:t>
            </a:r>
            <a:endParaRPr lang="zh-CN" altLang="en-US" sz="2400">
              <a:latin typeface="楷体" panose="02010609060101010101" charset="-122"/>
              <a:ea typeface="楷体" panose="02010609060101010101" charset="-122"/>
            </a:endParaRPr>
          </a:p>
        </p:txBody>
      </p:sp>
      <p:sp>
        <p:nvSpPr>
          <p:cNvPr id="5" name="文本框 4"/>
          <p:cNvSpPr txBox="1"/>
          <p:nvPr/>
        </p:nvSpPr>
        <p:spPr>
          <a:xfrm>
            <a:off x="6363335" y="1825625"/>
            <a:ext cx="3757930" cy="518160"/>
          </a:xfrm>
          <a:prstGeom prst="rect">
            <a:avLst/>
          </a:prstGeom>
          <a:noFill/>
        </p:spPr>
        <p:txBody>
          <a:bodyPr wrap="none" rtlCol="0">
            <a:spAutoFit/>
          </a:bodyPr>
          <a:lstStyle/>
          <a:p>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芮成钢为什么会陨落？</a:t>
            </a:r>
          </a:p>
        </p:txBody>
      </p:sp>
      <p:sp>
        <p:nvSpPr>
          <p:cNvPr id="6" name="文本框 5"/>
          <p:cNvSpPr txBox="1"/>
          <p:nvPr/>
        </p:nvSpPr>
        <p:spPr>
          <a:xfrm>
            <a:off x="6363335" y="2493645"/>
            <a:ext cx="5523230" cy="1188720"/>
          </a:xfrm>
          <a:prstGeom prst="rect">
            <a:avLst/>
          </a:prstGeom>
          <a:noFill/>
          <a:ln w="9525">
            <a:noFill/>
          </a:ln>
        </p:spPr>
        <p:txBody>
          <a:bodyPr wrap="square">
            <a:spAutoFit/>
          </a:bodyPr>
          <a:lstStyle/>
          <a:p>
            <a:pPr marL="0" indent="0" algn="l"/>
            <a:r>
              <a:rPr lang="en-US" altLang="zh-CN" sz="2400" b="0" u="none">
                <a:latin typeface="楷体" panose="02010609060101010101" charset="-122"/>
                <a:ea typeface="楷体" panose="02010609060101010101" charset="-122"/>
              </a:rPr>
              <a:t>    </a:t>
            </a:r>
            <a:r>
              <a:rPr lang="zh-CN" altLang="en-US" sz="2400" b="0" u="none">
                <a:latin typeface="楷体" panose="02010609060101010101" charset="-122"/>
                <a:ea typeface="楷体" panose="02010609060101010101" charset="-122"/>
              </a:rPr>
              <a:t>聪慧帅气，青年得志，央视抢眼；平视政要，问遍全球。他的颜值和智商、起点和平台应该超过今天许多人</a:t>
            </a:r>
            <a:endParaRPr lang="zh-CN" altLang="en-US" sz="2400">
              <a:latin typeface="楷体" panose="02010609060101010101" charset="-122"/>
              <a:ea typeface="楷体" panose="02010609060101010101" charset="-122"/>
            </a:endParaRPr>
          </a:p>
        </p:txBody>
      </p:sp>
      <p:sp>
        <p:nvSpPr>
          <p:cNvPr id="7" name="文本框 6"/>
          <p:cNvSpPr txBox="1"/>
          <p:nvPr/>
        </p:nvSpPr>
        <p:spPr>
          <a:xfrm>
            <a:off x="6515735" y="3682365"/>
            <a:ext cx="2926080" cy="1188720"/>
          </a:xfrm>
          <a:prstGeom prst="rect">
            <a:avLst/>
          </a:prstGeom>
          <a:noFill/>
        </p:spPr>
        <p:txBody>
          <a:bodyPr wrap="none" rtlCol="0">
            <a:spAutoFit/>
          </a:bodyPr>
          <a:lstStyle/>
          <a:p>
            <a:r>
              <a:rPr lang="zh-CN" altLang="en-US" sz="2400">
                <a:latin typeface="楷体" panose="02010609060101010101" charset="-122"/>
                <a:ea typeface="楷体" panose="02010609060101010101" charset="-122"/>
              </a:rPr>
              <a:t>心太大，难免自欺；</a:t>
            </a:r>
          </a:p>
          <a:p>
            <a:r>
              <a:rPr lang="zh-CN" altLang="en-US" sz="2400">
                <a:latin typeface="楷体" panose="02010609060101010101" charset="-122"/>
                <a:ea typeface="楷体" panose="02010609060101010101" charset="-122"/>
              </a:rPr>
              <a:t>心太急，难免自误；</a:t>
            </a:r>
          </a:p>
          <a:p>
            <a:r>
              <a:rPr lang="zh-CN" altLang="en-US" sz="2400">
                <a:latin typeface="楷体" panose="02010609060101010101" charset="-122"/>
                <a:ea typeface="楷体" panose="02010609060101010101" charset="-122"/>
              </a:rPr>
              <a:t>走太快，容易自毁</a:t>
            </a:r>
            <a:r>
              <a:rPr lang="zh-CN" altLang="en-US"/>
              <a:t>。</a:t>
            </a:r>
          </a:p>
        </p:txBody>
      </p:sp>
      <p:sp>
        <p:nvSpPr>
          <p:cNvPr id="8" name="文本框 7"/>
          <p:cNvSpPr txBox="1"/>
          <p:nvPr/>
        </p:nvSpPr>
        <p:spPr>
          <a:xfrm>
            <a:off x="6363335" y="4988560"/>
            <a:ext cx="5523230" cy="1127760"/>
          </a:xfrm>
          <a:prstGeom prst="rect">
            <a:avLst/>
          </a:prstGeom>
          <a:noFill/>
          <a:ln w="9525">
            <a:noFill/>
          </a:ln>
        </p:spPr>
        <p:txBody>
          <a:bodyPr wrap="square">
            <a:spAutoFit/>
          </a:bodyPr>
          <a:lstStyle/>
          <a:p>
            <a:pPr marL="0" algn="r">
              <a:buNone/>
            </a:pPr>
            <a:r>
              <a:rPr lang="en-US" altLang="zh-CN" sz="2400" b="0" u="none">
                <a:latin typeface="楷体" panose="02010609060101010101" charset="-122"/>
                <a:ea typeface="楷体" panose="02010609060101010101" charset="-122"/>
              </a:rPr>
              <a:t> </a:t>
            </a:r>
            <a:r>
              <a:rPr lang="zh-CN" altLang="en-US" sz="2400" b="0" u="none">
                <a:latin typeface="楷体" panose="02010609060101010101" charset="-122"/>
                <a:ea typeface="楷体" panose="02010609060101010101" charset="-122"/>
              </a:rPr>
              <a:t>“那时候还太年轻,不知道所有命运赠送的礼物，早已在暗中标好了价格”。    </a:t>
            </a:r>
            <a:r>
              <a:rPr lang="zh-CN" altLang="en-US" sz="2000" b="0" u="none">
                <a:latin typeface="楷体" panose="02010609060101010101" charset="-122"/>
                <a:ea typeface="楷体" panose="02010609060101010101" charset="-122"/>
              </a:rPr>
              <a:t>奥地利作家斯蒂芬·茨威格  《断头王后》</a:t>
            </a:r>
          </a:p>
        </p:txBody>
      </p:sp>
      <p:sp>
        <p:nvSpPr>
          <p:cNvPr id="9" name="文本框 8"/>
          <p:cNvSpPr txBox="1"/>
          <p:nvPr/>
        </p:nvSpPr>
        <p:spPr>
          <a:xfrm>
            <a:off x="2262505" y="6116320"/>
            <a:ext cx="6715760" cy="579120"/>
          </a:xfrm>
          <a:prstGeom prst="rect">
            <a:avLst/>
          </a:prstGeom>
          <a:noFill/>
        </p:spPr>
        <p:txBody>
          <a:bodyPr wrap="none" rtlCol="0">
            <a:spAutoFit/>
          </a:bodyPr>
          <a:lstStyle/>
          <a:p>
            <a:r>
              <a:rPr lang="zh-CN" altLang="en-US" sz="3200"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苦难是上帝赐给人生的最宝贵的礼物</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73050"/>
            <a:ext cx="10515600" cy="1325563"/>
          </a:xfrm>
        </p:spPr>
        <p:txBody>
          <a:bodyPr/>
          <a:lstStyle/>
          <a:p>
            <a:r>
              <a:rPr lang="zh-CN" altLang="en-US"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我们怎样从容地面对苦难的磨练</a:t>
            </a:r>
            <a:endParaRPr lang="zh-CN" altLang="en-US"/>
          </a:p>
        </p:txBody>
      </p:sp>
      <p:sp>
        <p:nvSpPr>
          <p:cNvPr id="3" name="内容占位符 2"/>
          <p:cNvSpPr>
            <a:spLocks noGrp="1"/>
          </p:cNvSpPr>
          <p:nvPr>
            <p:ph idx="1"/>
          </p:nvPr>
        </p:nvSpPr>
        <p:spPr>
          <a:xfrm>
            <a:off x="379730" y="1365885"/>
            <a:ext cx="7133590" cy="5225415"/>
          </a:xfrm>
        </p:spPr>
        <p:txBody>
          <a:bodyPr>
            <a:noAutofit/>
          </a:bodyPr>
          <a:lstStyle/>
          <a:p>
            <a:pPr marL="0" indent="0">
              <a:buNone/>
            </a:pPr>
            <a:r>
              <a:rPr lang="zh-CN" altLang="en-US" sz="2200" b="1">
                <a:latin typeface="楷体" panose="02010609060101010101" charset="-122"/>
                <a:ea typeface="楷体" panose="02010609060101010101" charset="-122"/>
              </a:rPr>
              <a:t>生存下去</a:t>
            </a:r>
          </a:p>
          <a:p>
            <a:pPr marL="0" indent="0">
              <a:buNone/>
            </a:pPr>
            <a:r>
              <a:rPr lang="zh-CN" altLang="en-US" sz="2200" b="1">
                <a:latin typeface="楷体" panose="02010609060101010101" charset="-122"/>
                <a:ea typeface="楷体" panose="02010609060101010101" charset="-122"/>
              </a:rPr>
              <a:t>看云卷云舒，</a:t>
            </a:r>
            <a:r>
              <a:rPr lang="zh-CN" altLang="en-US" sz="2200" b="1">
                <a:latin typeface="楷体" panose="02010609060101010101" charset="-122"/>
                <a:ea typeface="楷体" panose="02010609060101010101" charset="-122"/>
                <a:sym typeface="+mn-ea"/>
              </a:rPr>
              <a:t>想人聚人散</a:t>
            </a:r>
            <a:r>
              <a:rPr lang="zh-CN" altLang="en-US" sz="2200" b="1">
                <a:latin typeface="楷体" panose="02010609060101010101" charset="-122"/>
                <a:ea typeface="楷体" panose="02010609060101010101" charset="-122"/>
              </a:rPr>
              <a:t>，笑花开花谢，</a:t>
            </a:r>
            <a:r>
              <a:rPr lang="zh-CN" altLang="en-US" sz="2500" b="1">
                <a:latin typeface="楷体" panose="02010609060101010101" charset="-122"/>
                <a:ea typeface="楷体" panose="02010609060101010101" charset="-122"/>
                <a:sym typeface="+mn-ea"/>
              </a:rPr>
              <a:t>观</a:t>
            </a:r>
            <a:r>
              <a:rPr lang="zh-CN" altLang="en-US" sz="2400" b="1">
                <a:latin typeface="楷体" panose="02010609060101010101" charset="-122"/>
                <a:ea typeface="楷体" panose="02010609060101010101" charset="-122"/>
                <a:sym typeface="+mn-ea"/>
              </a:rPr>
              <a:t>潮涨潮落</a:t>
            </a:r>
          </a:p>
          <a:p>
            <a:pPr marL="0" indent="0">
              <a:buNone/>
            </a:pPr>
            <a:r>
              <a:rPr lang="zh-CN" altLang="en-US" sz="2200" b="1">
                <a:latin typeface="楷体" panose="02010609060101010101" charset="-122"/>
                <a:ea typeface="楷体" panose="02010609060101010101" charset="-122"/>
              </a:rPr>
              <a:t>永远保持积极而健康的心态，乐观地对待一切</a:t>
            </a:r>
          </a:p>
          <a:p>
            <a:pPr marL="0" indent="0">
              <a:buNone/>
            </a:pPr>
            <a:r>
              <a:rPr lang="zh-CN" altLang="en-US" sz="2200" b="1">
                <a:latin typeface="楷体" panose="02010609060101010101" charset="-122"/>
                <a:ea typeface="楷体" panose="02010609060101010101" charset="-122"/>
              </a:rPr>
              <a:t>逆境不自卑不自弃，顺境不自傲不自毁</a:t>
            </a:r>
          </a:p>
          <a:p>
            <a:pPr marL="0" indent="0">
              <a:buNone/>
            </a:pPr>
            <a:r>
              <a:rPr lang="zh-CN" altLang="en-US" sz="2200" b="1">
                <a:latin typeface="楷体" panose="02010609060101010101" charset="-122"/>
                <a:ea typeface="楷体" panose="02010609060101010101" charset="-122"/>
              </a:rPr>
              <a:t>不忘初心，感恩奋进，矢志不渝</a:t>
            </a:r>
          </a:p>
          <a:p>
            <a:pPr marL="0" indent="0">
              <a:buNone/>
            </a:pPr>
            <a:r>
              <a:rPr lang="zh-CN" altLang="en-US" sz="2200" b="1">
                <a:latin typeface="楷体" panose="02010609060101010101" charset="-122"/>
                <a:ea typeface="楷体" panose="02010609060101010101" charset="-122"/>
              </a:rPr>
              <a:t>反省自我，修炼身心</a:t>
            </a:r>
          </a:p>
          <a:p>
            <a:pPr marL="0" indent="0">
              <a:buNone/>
            </a:pPr>
            <a:endParaRPr lang="zh-CN" altLang="en-US" sz="1500" b="1">
              <a:latin typeface="楷体" panose="02010609060101010101" charset="-122"/>
              <a:ea typeface="楷体" panose="02010609060101010101" charset="-122"/>
            </a:endParaRPr>
          </a:p>
          <a:p>
            <a:pPr marL="0" indent="0">
              <a:buNone/>
            </a:pPr>
            <a:r>
              <a:rPr lang="zh-CN" altLang="en-US" sz="2200" b="1">
                <a:latin typeface="楷体" panose="02010609060101010101" charset="-122"/>
                <a:ea typeface="楷体" panose="02010609060101010101" charset="-122"/>
              </a:rPr>
              <a:t>曾国藩考五次秀才而不中，最后一次考了个佾生，</a:t>
            </a:r>
          </a:p>
          <a:p>
            <a:pPr marL="0" indent="0">
              <a:buNone/>
            </a:pPr>
            <a:r>
              <a:rPr lang="zh-CN" altLang="en-US" sz="2200" b="1">
                <a:latin typeface="楷体" panose="02010609060101010101" charset="-122"/>
                <a:ea typeface="楷体" panose="02010609060101010101" charset="-122"/>
              </a:rPr>
              <a:t>被湖南学正挂牌羞辱</a:t>
            </a:r>
          </a:p>
          <a:p>
            <a:pPr marL="0" indent="0">
              <a:buNone/>
            </a:pPr>
            <a:r>
              <a:rPr lang="zh-CN" altLang="en-US" sz="2500" b="1">
                <a:latin typeface="楷体" panose="02010609060101010101" charset="-122"/>
                <a:ea typeface="楷体" panose="02010609060101010101" charset="-122"/>
                <a:sym typeface="+mn-ea"/>
              </a:rPr>
              <a:t>曾国藩成功的秘诀：勤</a:t>
            </a:r>
          </a:p>
          <a:p>
            <a:pPr marL="0" indent="0">
              <a:buNone/>
            </a:pPr>
            <a:r>
              <a:rPr lang="zh-CN" altLang="en-US" sz="2200" b="1">
                <a:latin typeface="楷体" panose="02010609060101010101" charset="-122"/>
                <a:ea typeface="楷体" panose="02010609060101010101" charset="-122"/>
              </a:rPr>
              <a:t>身勤、眼勤、手勤、口勤、心（脑）勤</a:t>
            </a:r>
          </a:p>
        </p:txBody>
      </p:sp>
      <p:pic>
        <p:nvPicPr>
          <p:cNvPr id="4" name="图片 3" descr="曾国藩1"/>
          <p:cNvPicPr>
            <a:picLocks noChangeAspect="1"/>
          </p:cNvPicPr>
          <p:nvPr/>
        </p:nvPicPr>
        <p:blipFill>
          <a:blip r:embed="rId2"/>
          <a:stretch>
            <a:fillRect/>
          </a:stretch>
        </p:blipFill>
        <p:spPr>
          <a:xfrm>
            <a:off x="7894955" y="1366520"/>
            <a:ext cx="3944620" cy="5224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69155" y="330101"/>
            <a:ext cx="70916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我们新时代领导干部该怎样贯彻学习？</a:t>
            </a:r>
          </a:p>
        </p:txBody>
      </p:sp>
      <p:grpSp>
        <p:nvGrpSpPr>
          <p:cNvPr id="3" name="组合 2"/>
          <p:cNvGrpSpPr/>
          <p:nvPr/>
        </p:nvGrpSpPr>
        <p:grpSpPr>
          <a:xfrm>
            <a:off x="452755" y="3021330"/>
            <a:ext cx="6563995" cy="3347720"/>
            <a:chOff x="1266390" y="2977163"/>
            <a:chExt cx="7760863" cy="2680687"/>
          </a:xfrm>
        </p:grpSpPr>
        <p:sp>
          <p:nvSpPr>
            <p:cNvPr id="17" name="MH_Text_1"/>
            <p:cNvSpPr>
              <a:spLocks noChangeArrowheads="1"/>
            </p:cNvSpPr>
            <p:nvPr>
              <p:custDataLst>
                <p:tags r:id="rId1"/>
              </p:custDataLst>
            </p:nvPr>
          </p:nvSpPr>
          <p:spPr bwMode="auto">
            <a:xfrm>
              <a:off x="1266390" y="2977312"/>
              <a:ext cx="7760863" cy="2680538"/>
            </a:xfrm>
            <a:prstGeom prst="rect">
              <a:avLst/>
            </a:prstGeom>
            <a:solidFill>
              <a:srgbClr val="C00000"/>
            </a:solidFill>
            <a:ln>
              <a:noFill/>
            </a:ln>
          </p:spPr>
          <p:txBody>
            <a:bodyPr lIns="180000" tIns="108000" rIns="180000" bIns="1080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None/>
                <a:defRPr/>
              </a:pPr>
              <a:endParaRPr lang="zh-CN" altLang="en-US" sz="1400" dirty="0">
                <a:solidFill>
                  <a:srgbClr val="FFFFFF"/>
                </a:solidFill>
                <a:latin typeface="+mn-lt"/>
                <a:ea typeface="+mn-ea"/>
              </a:endParaRPr>
            </a:p>
          </p:txBody>
        </p:sp>
        <p:sp>
          <p:nvSpPr>
            <p:cNvPr id="2" name="矩形 1"/>
            <p:cNvSpPr/>
            <p:nvPr/>
          </p:nvSpPr>
          <p:spPr>
            <a:xfrm>
              <a:off x="1329420" y="2977163"/>
              <a:ext cx="7635571" cy="2291194"/>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dirty="0">
                  <a:solidFill>
                    <a:srgbClr val="FFFAF0"/>
                  </a:solidFill>
                  <a:latin typeface="微软雅黑" panose="020B0503020204020204" pitchFamily="34" charset="-122"/>
                  <a:ea typeface="微软雅黑" panose="020B0503020204020204" pitchFamily="34" charset="-122"/>
                </a:rPr>
                <a:t>       </a:t>
              </a:r>
              <a:r>
                <a:rPr sz="2000" b="1" dirty="0">
                  <a:solidFill>
                    <a:srgbClr val="FFFAF0"/>
                  </a:solidFill>
                  <a:latin typeface="微软雅黑" panose="020B0503020204020204" pitchFamily="34" charset="-122"/>
                  <a:ea typeface="微软雅黑" panose="020B0503020204020204" pitchFamily="34" charset="-122"/>
                </a:rPr>
                <a:t>习近平总书记在“7•26”讲话中指出：“时代是思想之母，实践是理论之源。我们要在迅速变化的时代中赢得主动，要在新的伟大斗争中赢得胜利，就要在坚持马克思主义基本原理的基础上，以更宽广的视野、更长远的眼光来思考和把握国家未来发展面临的一系列重大战略问题，在理论上不断拓展新视野、作出新概括。”</a:t>
              </a:r>
            </a:p>
          </p:txBody>
        </p:sp>
      </p:grpSp>
      <p:grpSp>
        <p:nvGrpSpPr>
          <p:cNvPr id="20" name="组合 19"/>
          <p:cNvGrpSpPr/>
          <p:nvPr/>
        </p:nvGrpSpPr>
        <p:grpSpPr>
          <a:xfrm>
            <a:off x="506095" y="1694180"/>
            <a:ext cx="7633335" cy="901500"/>
            <a:chOff x="1268930" y="1762720"/>
            <a:chExt cx="7757795" cy="914400"/>
          </a:xfrm>
        </p:grpSpPr>
        <p:sp>
          <p:nvSpPr>
            <p:cNvPr id="18" name="矩形: 圆角 17"/>
            <p:cNvSpPr/>
            <p:nvPr/>
          </p:nvSpPr>
          <p:spPr>
            <a:xfrm>
              <a:off x="1268930" y="1762720"/>
              <a:ext cx="7757795"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162394" y="1958310"/>
              <a:ext cx="5872480" cy="529439"/>
            </a:xfrm>
            <a:prstGeom prst="rect">
              <a:avLst/>
            </a:prstGeom>
          </p:spPr>
          <p:txBody>
            <a:bodyPr wrap="square">
              <a:spAutoFit/>
            </a:bodyPr>
            <a:lstStyle/>
            <a:p>
              <a:pPr>
                <a:defRPr/>
              </a:pPr>
              <a:r>
                <a:rPr lang="zh-CN" altLang="en-US" sz="2800" b="1" dirty="0">
                  <a:solidFill>
                    <a:srgbClr val="FFFAF0"/>
                  </a:solidFill>
                  <a:latin typeface="微软雅黑" panose="020B0503020204020204" pitchFamily="34" charset="-122"/>
                  <a:ea typeface="微软雅黑" panose="020B0503020204020204" pitchFamily="34" charset="-122"/>
                </a:rPr>
                <a:t>培塑勤奋学习的精神追求</a:t>
              </a:r>
            </a:p>
          </p:txBody>
        </p:sp>
        <p:sp>
          <p:nvSpPr>
            <p:cNvPr id="19" name="矩形 18"/>
            <p:cNvSpPr/>
            <p:nvPr/>
          </p:nvSpPr>
          <p:spPr>
            <a:xfrm>
              <a:off x="1503290" y="1927636"/>
              <a:ext cx="478790" cy="591915"/>
            </a:xfrm>
            <a:prstGeom prst="rect">
              <a:avLst/>
            </a:prstGeom>
          </p:spPr>
          <p:txBody>
            <a:bodyPr wrap="square">
              <a:spAutoFit/>
            </a:bodyPr>
            <a:lstStyle/>
            <a:p>
              <a:pPr>
                <a:defRPr/>
              </a:pPr>
              <a:r>
                <a:rPr lang="en-US" sz="3200" b="1" dirty="0">
                  <a:solidFill>
                    <a:srgbClr val="FFFAF0"/>
                  </a:solidFill>
                  <a:latin typeface="Century Gothic" panose="020B0502020202020204" pitchFamily="34" charset="0"/>
                  <a:ea typeface="微软雅黑" panose="020B0503020204020204" pitchFamily="34" charset="-122"/>
                </a:rPr>
                <a:t>2</a:t>
              </a:r>
            </a:p>
          </p:txBody>
        </p:sp>
      </p:grpSp>
      <p:pic>
        <p:nvPicPr>
          <p:cNvPr id="6" name="图片 5" descr="1462402852646651"/>
          <p:cNvPicPr>
            <a:picLocks noChangeAspect="1"/>
          </p:cNvPicPr>
          <p:nvPr/>
        </p:nvPicPr>
        <p:blipFill>
          <a:blip r:embed="rId4"/>
          <a:stretch>
            <a:fillRect/>
          </a:stretch>
        </p:blipFill>
        <p:spPr>
          <a:xfrm>
            <a:off x="7465695" y="1685290"/>
            <a:ext cx="4447540" cy="4447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7.40741E-7 L 0.14518 -0.00023 " pathEditMode="relative" rAng="0" ptsTypes="AA">
                                      <p:cBhvr>
                                        <p:cTn id="9" dur="1000" spd="-100000" fill="hold"/>
                                        <p:tgtEl>
                                          <p:spTgt spid="5"/>
                                        </p:tgtEl>
                                        <p:attrNameLst>
                                          <p:attrName>ppt_x</p:attrName>
                                          <p:attrName>ppt_y</p:attrName>
                                        </p:attrNameLst>
                                      </p:cBhvr>
                                      <p:rCtr x="7253" y="-23"/>
                                    </p:animMotion>
                                  </p:childTnLst>
                                </p:cTn>
                              </p:par>
                              <p:par>
                                <p:cTn id="10" presetID="10"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750"/>
                                  </p:stCondLst>
                                  <p:childTnLst>
                                    <p:animMotion origin="layout" path="M 6.25E-7 -1.11111E-6 L -0.12695 -0.00046 " pathEditMode="relative" rAng="0" ptsTypes="AA">
                                      <p:cBhvr>
                                        <p:cTn id="14" dur="1000" spd="-100000" fill="hold"/>
                                        <p:tgtEl>
                                          <p:spTgt spid="20"/>
                                        </p:tgtEl>
                                        <p:attrNameLst>
                                          <p:attrName>ppt_x</p:attrName>
                                          <p:attrName>ppt_y</p:attrName>
                                        </p:attrNameLst>
                                      </p:cBhvr>
                                      <p:rCtr x="-6354" y="-23"/>
                                    </p:animMotion>
                                  </p:childTnLst>
                                </p:cTn>
                              </p:par>
                              <p:par>
                                <p:cTn id="15" presetID="10" presetClass="entr" presetSubtype="0" fill="hold" nodeType="withEffect">
                                  <p:stCondLst>
                                    <p:cond delay="1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9150" y="0"/>
            <a:ext cx="5276850" cy="1325880"/>
          </a:xfrm>
        </p:spPr>
        <p:txBody>
          <a:bodyPr/>
          <a:lstStyle/>
          <a:p>
            <a:pPr algn="l"/>
            <a:r>
              <a:rPr lang="zh-CN" altLang="en-US" sz="48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酷爱学习</a:t>
            </a:r>
          </a:p>
        </p:txBody>
      </p:sp>
      <p:sp>
        <p:nvSpPr>
          <p:cNvPr id="3" name="内容占位符 2"/>
          <p:cNvSpPr>
            <a:spLocks noGrp="1"/>
          </p:cNvSpPr>
          <p:nvPr>
            <p:ph idx="1"/>
          </p:nvPr>
        </p:nvSpPr>
        <p:spPr>
          <a:xfrm>
            <a:off x="363855" y="1231900"/>
            <a:ext cx="6546850" cy="5601335"/>
          </a:xfrm>
        </p:spPr>
        <p:txBody>
          <a:bodyPr>
            <a:normAutofit fontScale="47500" lnSpcReduction="20000"/>
          </a:bodyPr>
          <a:lstStyle/>
          <a:p>
            <a:pPr marL="0" indent="0">
              <a:buNone/>
            </a:pPr>
            <a:r>
              <a:rPr lang="en-US" altLang="zh-CN"/>
              <a:t>                 </a:t>
            </a:r>
            <a:r>
              <a:rPr lang="zh-CN" altLang="en-US" sz="6000" b="1">
                <a:latin typeface="楷体" panose="02010609060101010101" charset="-122"/>
                <a:ea typeface="楷体" panose="02010609060101010101" charset="-122"/>
              </a:rPr>
              <a:t>博学之，审问之，慎思之，明辨之，笃行之</a:t>
            </a:r>
          </a:p>
          <a:p>
            <a:pPr marL="0" indent="0">
              <a:buNone/>
            </a:pPr>
            <a:r>
              <a:rPr lang="zh-CN" altLang="en-US" sz="6000" b="1">
                <a:latin typeface="楷体" panose="02010609060101010101" charset="-122"/>
                <a:ea typeface="楷体" panose="02010609060101010101" charset="-122"/>
              </a:rPr>
              <a:t>    多一点学习、多一点思考，少一点无谓的应酬、少一点形式主义的东西，这也是转变工作作风的重要内容</a:t>
            </a:r>
          </a:p>
          <a:p>
            <a:pPr marL="0" indent="0">
              <a:buNone/>
            </a:pPr>
            <a:r>
              <a:rPr lang="zh-CN" altLang="en-US" sz="6000" b="1">
                <a:latin typeface="楷体" panose="02010609060101010101" charset="-122"/>
                <a:ea typeface="楷体" panose="02010609060101010101" charset="-122"/>
              </a:rPr>
              <a:t>    干部学风不浓、玩风太盛，这样“以其昏昏，使人昭昭”是不行的！是要贻误工作、贻误大事的！不注意学习，忙于事务，思想就容易僵化、庸俗化。“我们一定要强化活到老、学到老的思想，主动来一场‘学习的革命’，切实把外在的要求转化为内在的自觉，让学习成为自己的一种兴趣、一种习惯、一种精神需要、一种生活方式”。</a:t>
            </a:r>
          </a:p>
          <a:p>
            <a:pPr marL="0" indent="0">
              <a:buNone/>
            </a:pPr>
            <a:r>
              <a:rPr lang="zh-CN" altLang="en-US" sz="6000" b="1">
                <a:latin typeface="楷体" panose="02010609060101010101" charset="-122"/>
                <a:ea typeface="楷体" panose="02010609060101010101" charset="-122"/>
              </a:rPr>
              <a:t>    学习是文明传承之途、人生成长之梯、政党巩固之基、国家兴盛之要</a:t>
            </a:r>
          </a:p>
        </p:txBody>
      </p:sp>
      <p:pic>
        <p:nvPicPr>
          <p:cNvPr id="4" name="图片 3"/>
          <p:cNvPicPr>
            <a:picLocks noChangeAspect="1"/>
          </p:cNvPicPr>
          <p:nvPr/>
        </p:nvPicPr>
        <p:blipFill>
          <a:blip r:embed="rId3"/>
          <a:stretch>
            <a:fillRect/>
          </a:stretch>
        </p:blipFill>
        <p:spPr>
          <a:xfrm>
            <a:off x="6910705" y="0"/>
            <a:ext cx="5370195" cy="6833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4150" y="307340"/>
            <a:ext cx="5652135" cy="6243955"/>
          </a:xfrm>
        </p:spPr>
        <p:txBody>
          <a:bodyPr>
            <a:normAutofit fontScale="90000"/>
          </a:bodyPr>
          <a:lstStyle/>
          <a:p>
            <a:pPr marL="0" indent="0">
              <a:lnSpc>
                <a:spcPct val="110000"/>
              </a:lnSpc>
              <a:buNone/>
            </a:pPr>
            <a:r>
              <a:rPr lang="en-US" altLang="zh-CN"/>
              <a:t>     </a:t>
            </a:r>
            <a:r>
              <a:rPr lang="zh-CN" altLang="en-US">
                <a:effectLst/>
                <a:latin typeface="楷体" panose="02010609060101010101" charset="-122"/>
                <a:ea typeface="楷体" panose="02010609060101010101" charset="-122"/>
              </a:rPr>
              <a:t>理论学习上要有“望尽天涯路”那样志存高远的追求，耐得住“昨夜西风凋碧树</a:t>
            </a:r>
            <a:r>
              <a:rPr lang="zh-CN" altLang="en-US">
                <a:effectLst/>
                <a:latin typeface="楷体" panose="02010609060101010101" charset="-122"/>
                <a:ea typeface="楷体" panose="02010609060101010101" charset="-122"/>
                <a:sym typeface="+mn-ea"/>
              </a:rPr>
              <a:t>”</a:t>
            </a:r>
            <a:r>
              <a:rPr lang="zh-CN" altLang="en-US">
                <a:effectLst/>
                <a:latin typeface="楷体" panose="02010609060101010101" charset="-122"/>
                <a:ea typeface="楷体" panose="02010609060101010101" charset="-122"/>
              </a:rPr>
              <a:t>的清冷和“独上高楼”的寂寞，静下心来通读苦读；其次，理论学习上要勤奋努力，刻苦钻研，舍得付出，百折不挠，下真功夫、苦功夫、细功夫，即使是“衣带渐宽”也“终不悔”，“人憔悴”也心甘情愿；再次，理论学习贵在独立思考，学用结合，学有所悟，用有所得，要在学习和实践中“众里寻他千百度”，最终“蓦然回首”，在“灯火阑珊处”领悟真谛。</a:t>
            </a:r>
          </a:p>
          <a:p>
            <a:pPr marL="0" indent="0">
              <a:buNone/>
            </a:pPr>
            <a:r>
              <a:rPr lang="zh-CN" altLang="en-US" sz="2400" b="1">
                <a:effectLst/>
                <a:latin typeface="楷体" panose="02010609060101010101" charset="-122"/>
                <a:ea typeface="楷体" panose="02010609060101010101" charset="-122"/>
              </a:rPr>
              <a:t>　</a:t>
            </a:r>
            <a:r>
              <a:rPr lang="zh-CN" altLang="en-US" sz="2000" b="1">
                <a:effectLst/>
                <a:latin typeface="楷体" panose="02010609060101010101" charset="-122"/>
                <a:ea typeface="楷体" panose="02010609060101010101" charset="-122"/>
              </a:rPr>
              <a:t>——2003年7月13日  习近平《之江新语·理论学习要有三种境界》</a:t>
            </a:r>
          </a:p>
        </p:txBody>
      </p:sp>
      <p:pic>
        <p:nvPicPr>
          <p:cNvPr id="4" name="图片 3"/>
          <p:cNvPicPr>
            <a:picLocks noChangeAspect="1"/>
          </p:cNvPicPr>
          <p:nvPr/>
        </p:nvPicPr>
        <p:blipFill>
          <a:blip r:embed="rId2"/>
          <a:stretch>
            <a:fillRect/>
          </a:stretch>
        </p:blipFill>
        <p:spPr>
          <a:xfrm>
            <a:off x="6066155" y="426085"/>
            <a:ext cx="5796280" cy="3481705"/>
          </a:xfrm>
          <a:prstGeom prst="rect">
            <a:avLst/>
          </a:prstGeom>
        </p:spPr>
      </p:pic>
      <p:sp>
        <p:nvSpPr>
          <p:cNvPr id="5" name="文本框 4"/>
          <p:cNvSpPr txBox="1"/>
          <p:nvPr/>
        </p:nvSpPr>
        <p:spPr>
          <a:xfrm>
            <a:off x="6066155" y="4177665"/>
            <a:ext cx="5843905" cy="2614930"/>
          </a:xfrm>
          <a:prstGeom prst="rect">
            <a:avLst/>
          </a:prstGeom>
          <a:noFill/>
          <a:ln>
            <a:solidFill>
              <a:srgbClr val="00B050"/>
            </a:solidFill>
          </a:ln>
        </p:spPr>
        <p:txBody>
          <a:bodyPr wrap="square" rtlCol="0">
            <a:spAutoFit/>
          </a:bodyPr>
          <a:lstStyle/>
          <a:p>
            <a:r>
              <a:rPr lang="en-US" altLang="zh-CN"/>
              <a:t>        </a:t>
            </a:r>
            <a:r>
              <a:rPr lang="en-US" altLang="zh-CN" sz="2400"/>
              <a:t>   </a:t>
            </a:r>
            <a:r>
              <a:rPr lang="zh-CN" altLang="en-US" sz="2400" b="1">
                <a:latin typeface="楷体" panose="02010609060101010101" charset="-122"/>
                <a:ea typeface="楷体" panose="02010609060101010101" charset="-122"/>
              </a:rPr>
              <a:t>书读多了，容颜自然改变，许多时候，自己以为已经看过的书籍都成过眼烟云。不复记忆，其实他们仍是潜在气质里，在谈吐上，在胸襟的无涯，当然也可能显现在生活和文字中。</a:t>
            </a:r>
          </a:p>
          <a:p>
            <a:r>
              <a:rPr lang="zh-CN" altLang="en-US" sz="2400"/>
              <a:t>                                                  </a:t>
            </a:r>
            <a:r>
              <a:rPr lang="zh-CN" altLang="en-US" sz="2000"/>
              <a:t> </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  三毛</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7040" y="1066800"/>
            <a:ext cx="5682615" cy="5015865"/>
          </a:xfrm>
          <a:prstGeom prst="rect">
            <a:avLst/>
          </a:prstGeom>
          <a:noFill/>
        </p:spPr>
        <p:txBody>
          <a:bodyPr wrap="square" rtlCol="0" anchor="t">
            <a:spAutoFit/>
          </a:bodyPr>
          <a:lstStyle/>
          <a:p>
            <a:pPr algn="ctr"/>
            <a:r>
              <a:rPr lang="zh-CN" altLang="en-US" sz="2800"/>
              <a:t>美国十所高校图书馆</a:t>
            </a:r>
            <a:r>
              <a:rPr lang="zh-CN" altLang="en-US" sz="2800">
                <a:sym typeface="+mn-ea"/>
              </a:rPr>
              <a:t>借阅量</a:t>
            </a:r>
          </a:p>
          <a:p>
            <a:pPr algn="ctr"/>
            <a:r>
              <a:rPr lang="zh-CN" altLang="en-US" sz="2800"/>
              <a:t>综合排名前十名书籍（</a:t>
            </a:r>
            <a:r>
              <a:rPr lang="en-US" altLang="zh-CN" sz="2800">
                <a:sym typeface="+mn-ea"/>
              </a:rPr>
              <a:t>2016</a:t>
            </a:r>
            <a:r>
              <a:rPr lang="zh-CN" altLang="en-US" sz="2800"/>
              <a:t>）</a:t>
            </a:r>
            <a:r>
              <a:rPr lang="zh-CN" altLang="en-US" sz="2400"/>
              <a:t> </a:t>
            </a:r>
          </a:p>
          <a:p>
            <a:r>
              <a:rPr lang="zh-CN" altLang="en-US" sz="2400"/>
              <a:t> </a:t>
            </a:r>
          </a:p>
          <a:p>
            <a:r>
              <a:rPr lang="zh-CN" altLang="en-US" sz="2400"/>
              <a:t> </a:t>
            </a:r>
            <a:r>
              <a:rPr lang="zh-CN" altLang="en-US" sz="2400">
                <a:latin typeface="楷体" panose="02010609060101010101" charset="-122"/>
                <a:ea typeface="楷体" panose="02010609060101010101" charset="-122"/>
              </a:rPr>
              <a:t>1.《理想国》                 柏拉图 </a:t>
            </a:r>
          </a:p>
          <a:p>
            <a:r>
              <a:rPr lang="zh-CN" altLang="en-US" sz="2400">
                <a:latin typeface="楷体" panose="02010609060101010101" charset="-122"/>
                <a:ea typeface="楷体" panose="02010609060101010101" charset="-122"/>
              </a:rPr>
              <a:t> 2.《利维坦》                 霍布斯</a:t>
            </a:r>
          </a:p>
          <a:p>
            <a:r>
              <a:rPr lang="zh-CN" altLang="en-US" sz="2400">
                <a:latin typeface="楷体" panose="02010609060101010101" charset="-122"/>
                <a:ea typeface="楷体" panose="02010609060101010101" charset="-122"/>
              </a:rPr>
              <a:t> 3.《君主论》     尼可罗·马基亚维利</a:t>
            </a:r>
          </a:p>
          <a:p>
            <a:r>
              <a:rPr lang="zh-CN" altLang="en-US" sz="2400">
                <a:latin typeface="楷体" panose="02010609060101010101" charset="-122"/>
                <a:ea typeface="楷体" panose="02010609060101010101" charset="-122"/>
              </a:rPr>
              <a:t> 4.《文明的冲突》     塞缪尔·亨廷顿</a:t>
            </a:r>
          </a:p>
          <a:p>
            <a:r>
              <a:rPr lang="zh-CN" altLang="en-US" sz="2400">
                <a:latin typeface="楷体" panose="02010609060101010101" charset="-122"/>
                <a:ea typeface="楷体" panose="02010609060101010101" charset="-122"/>
              </a:rPr>
              <a:t> 5.《风格的要素》     威廉·斯特伦克</a:t>
            </a:r>
          </a:p>
          <a:p>
            <a:r>
              <a:rPr lang="zh-CN" altLang="en-US" sz="2400">
                <a:latin typeface="楷体" panose="02010609060101010101" charset="-122"/>
                <a:ea typeface="楷体" panose="02010609060101010101" charset="-122"/>
              </a:rPr>
              <a:t> 6.《伦理学》             亚里士多德</a:t>
            </a:r>
          </a:p>
          <a:p>
            <a:r>
              <a:rPr lang="zh-CN" altLang="en-US" sz="2400">
                <a:latin typeface="楷体" panose="02010609060101010101" charset="-122"/>
                <a:ea typeface="楷体" panose="02010609060101010101" charset="-122"/>
              </a:rPr>
              <a:t> 7.《科学革命的结构》   托马斯·库恩</a:t>
            </a:r>
          </a:p>
          <a:p>
            <a:r>
              <a:rPr lang="zh-CN" altLang="en-US" sz="2400">
                <a:latin typeface="楷体" panose="02010609060101010101" charset="-122"/>
                <a:ea typeface="楷体" panose="02010609060101010101" charset="-122"/>
              </a:rPr>
              <a:t> 8.《论美国的民主》         托克维尔</a:t>
            </a:r>
          </a:p>
          <a:p>
            <a:r>
              <a:rPr lang="zh-CN" altLang="en-US" sz="2400">
                <a:latin typeface="楷体" panose="02010609060101010101" charset="-122"/>
                <a:ea typeface="楷体" panose="02010609060101010101" charset="-122"/>
              </a:rPr>
              <a:t> 9.《共产党宣言》             马克思</a:t>
            </a:r>
          </a:p>
          <a:p>
            <a:r>
              <a:rPr lang="zh-CN" altLang="en-US" sz="2400">
                <a:latin typeface="楷体" panose="02010609060101010101" charset="-122"/>
                <a:ea typeface="楷体" panose="02010609060101010101" charset="-122"/>
              </a:rPr>
              <a:t>10.《政治学》             亚里士多德</a:t>
            </a:r>
          </a:p>
        </p:txBody>
      </p:sp>
      <p:sp>
        <p:nvSpPr>
          <p:cNvPr id="5" name="文本框 4"/>
          <p:cNvSpPr txBox="1"/>
          <p:nvPr/>
        </p:nvSpPr>
        <p:spPr>
          <a:xfrm>
            <a:off x="381635" y="304165"/>
            <a:ext cx="5714365" cy="579120"/>
          </a:xfrm>
          <a:prstGeom prst="rect">
            <a:avLst/>
          </a:prstGeom>
          <a:noFill/>
        </p:spPr>
        <p:txBody>
          <a:bodyPr wrap="square" rtlCol="0" anchor="t">
            <a:spAutoFit/>
          </a:bodyPr>
          <a:lstStyle/>
          <a:p>
            <a:r>
              <a:rPr lang="zh-CN" altLang="en-US" sz="3200">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思考质量和层次决定人生境界</a:t>
            </a:r>
          </a:p>
        </p:txBody>
      </p:sp>
      <p:pic>
        <p:nvPicPr>
          <p:cNvPr id="6" name="图片 5"/>
          <p:cNvPicPr>
            <a:picLocks noChangeAspect="1"/>
          </p:cNvPicPr>
          <p:nvPr/>
        </p:nvPicPr>
        <p:blipFill>
          <a:blip r:embed="rId2"/>
          <a:stretch>
            <a:fillRect/>
          </a:stretch>
        </p:blipFill>
        <p:spPr>
          <a:xfrm>
            <a:off x="6094095" y="30480"/>
            <a:ext cx="6041390" cy="6798310"/>
          </a:xfrm>
          <a:prstGeom prst="rect">
            <a:avLst/>
          </a:prstGeom>
        </p:spPr>
      </p:pic>
      <p:sp>
        <p:nvSpPr>
          <p:cNvPr id="7" name="文本框 6"/>
          <p:cNvSpPr txBox="1"/>
          <p:nvPr/>
        </p:nvSpPr>
        <p:spPr>
          <a:xfrm>
            <a:off x="825500" y="6217920"/>
            <a:ext cx="4926330" cy="457200"/>
          </a:xfrm>
          <a:prstGeom prst="rect">
            <a:avLst/>
          </a:prstGeom>
          <a:noFill/>
        </p:spPr>
        <p:txBody>
          <a:bodyPr wrap="square" rtlCol="0">
            <a:spAutoFit/>
          </a:bodyPr>
          <a:lstStyle/>
          <a:p>
            <a:r>
              <a:rPr lang="zh-CN" altLang="en-US" sz="2400"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您了解您所在行业的经典著作吗？</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0215" y="334645"/>
            <a:ext cx="11226165" cy="882650"/>
          </a:xfrm>
        </p:spPr>
        <p:txBody>
          <a:bodyPr/>
          <a:lstStyle/>
          <a:p>
            <a:r>
              <a:rPr lang="zh-CN" altLang="en-US" sz="2800" b="1">
                <a:latin typeface="楷体" panose="02010609060101010101" charset="-122"/>
                <a:ea typeface="楷体" panose="02010609060101010101" charset="-122"/>
              </a:rPr>
              <a:t>向实践学习</a:t>
            </a:r>
          </a:p>
        </p:txBody>
      </p:sp>
      <p:sp>
        <p:nvSpPr>
          <p:cNvPr id="3" name="内容占位符 2"/>
          <p:cNvSpPr>
            <a:spLocks noGrp="1"/>
          </p:cNvSpPr>
          <p:nvPr>
            <p:ph idx="1"/>
          </p:nvPr>
        </p:nvSpPr>
        <p:spPr>
          <a:xfrm>
            <a:off x="450215" y="1217295"/>
            <a:ext cx="5645785" cy="4929505"/>
          </a:xfrm>
        </p:spPr>
        <p:txBody>
          <a:bodyPr>
            <a:normAutofit/>
          </a:bodyPr>
          <a:lstStyle/>
          <a:p>
            <a:pPr marL="0" indent="0">
              <a:buNone/>
            </a:pPr>
            <a:r>
              <a:rPr lang="en-US" altLang="zh-CN"/>
              <a:t>      </a:t>
            </a:r>
            <a:r>
              <a:rPr lang="en-US" altLang="zh-CN" b="1"/>
              <a:t> </a:t>
            </a:r>
            <a:r>
              <a:rPr lang="zh-CN" altLang="en-US" sz="2400" b="1">
                <a:latin typeface="楷体" panose="02010609060101010101" charset="-122"/>
                <a:ea typeface="楷体" panose="02010609060101010101" charset="-122"/>
              </a:rPr>
              <a:t>实践是最好的教科书</a:t>
            </a:r>
          </a:p>
          <a:p>
            <a:pPr marL="0" indent="0">
              <a:buNone/>
            </a:pPr>
            <a:r>
              <a:rPr lang="zh-CN" altLang="en-US" sz="2400">
                <a:latin typeface="楷体" panose="02010609060101010101" charset="-122"/>
                <a:ea typeface="楷体" panose="02010609060101010101" charset="-122"/>
              </a:rPr>
              <a:t>   要想知道梨子的滋味，最好自己亲口尝一尝</a:t>
            </a:r>
          </a:p>
          <a:p>
            <a:pPr marL="0" indent="0">
              <a:buNone/>
            </a:pPr>
            <a:r>
              <a:rPr lang="zh-CN" altLang="en-US" sz="2400">
                <a:latin typeface="楷体" panose="02010609060101010101" charset="-122"/>
                <a:ea typeface="楷体" panose="02010609060101010101" charset="-122"/>
              </a:rPr>
              <a:t>   纸上得来终觉浅，事非经过不知难</a:t>
            </a:r>
          </a:p>
          <a:p>
            <a:pPr marL="0" indent="0">
              <a:buNone/>
            </a:pPr>
            <a:r>
              <a:rPr lang="zh-CN" altLang="en-US" b="1">
                <a:latin typeface="楷体" panose="02010609060101010101" charset="-122"/>
                <a:ea typeface="楷体" panose="02010609060101010101" charset="-122"/>
              </a:rPr>
              <a:t>向群众学习</a:t>
            </a:r>
            <a:endParaRPr lang="zh-CN" altLang="en-US"/>
          </a:p>
          <a:p>
            <a:pPr marL="0" indent="0">
              <a:buNone/>
            </a:pPr>
            <a:r>
              <a:rPr lang="zh-CN" altLang="en-US"/>
              <a:t>        </a:t>
            </a:r>
            <a:r>
              <a:rPr lang="zh-CN" altLang="en-US" sz="2400">
                <a:latin typeface="楷体" panose="02010609060101010101" charset="-122"/>
                <a:ea typeface="楷体" panose="02010609060101010101" charset="-122"/>
              </a:rPr>
              <a:t>群众是最好的老师</a:t>
            </a:r>
          </a:p>
          <a:p>
            <a:pPr marL="0" indent="0">
              <a:buNone/>
            </a:pPr>
            <a:r>
              <a:rPr lang="zh-CN" altLang="en-US" sz="2400">
                <a:latin typeface="楷体" panose="02010609060101010101" charset="-122"/>
                <a:ea typeface="楷体" panose="02010609060101010101" charset="-122"/>
              </a:rPr>
              <a:t>    三人行必有我师</a:t>
            </a:r>
          </a:p>
          <a:p>
            <a:pPr marL="0" indent="0">
              <a:buNone/>
            </a:pPr>
            <a:r>
              <a:rPr lang="zh-CN" altLang="en-US" sz="2400">
                <a:latin typeface="楷体" panose="02010609060101010101" charset="-122"/>
                <a:ea typeface="楷体" panose="02010609060101010101" charset="-122"/>
              </a:rPr>
              <a:t>    向上级、同级、下级学习</a:t>
            </a:r>
            <a:endParaRPr lang="zh-CN" altLang="en-US" sz="2400" b="1">
              <a:latin typeface="楷体" panose="02010609060101010101" charset="-122"/>
              <a:ea typeface="楷体" panose="02010609060101010101" charset="-122"/>
            </a:endParaRPr>
          </a:p>
          <a:p>
            <a:pPr marL="0" indent="0">
              <a:buNone/>
            </a:pPr>
            <a:r>
              <a:rPr lang="zh-CN" altLang="en-US" b="1">
                <a:latin typeface="楷体" panose="02010609060101010101" charset="-122"/>
                <a:ea typeface="楷体" panose="02010609060101010101" charset="-122"/>
              </a:rPr>
              <a:t>向大自然学习</a:t>
            </a:r>
          </a:p>
        </p:txBody>
      </p:sp>
      <p:sp>
        <p:nvSpPr>
          <p:cNvPr id="100" name="文本框 99"/>
          <p:cNvSpPr txBox="1"/>
          <p:nvPr/>
        </p:nvSpPr>
        <p:spPr>
          <a:xfrm>
            <a:off x="38735" y="6146800"/>
            <a:ext cx="6031230" cy="457200"/>
          </a:xfrm>
          <a:prstGeom prst="rect">
            <a:avLst/>
          </a:prstGeom>
          <a:noFill/>
          <a:ln w="9525">
            <a:noFill/>
          </a:ln>
        </p:spPr>
        <p:txBody>
          <a:bodyPr wrap="square">
            <a:spAutoFit/>
          </a:bodyPr>
          <a:lstStyle/>
          <a:p>
            <a:pPr marL="0" indent="0" algn="l"/>
            <a:r>
              <a:rPr lang="zh-CN" altLang="en-US" sz="2400" b="1" u="none">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cs typeface="宋体" panose="02010600030101010101" pitchFamily="2" charset="-122"/>
              </a:rPr>
              <a:t>人生处处是考场，事事皆考题，人人为我师</a:t>
            </a:r>
            <a:r>
              <a:rPr lang="zh-CN" altLang="en-US" sz="2400" b="0" u="none">
                <a:solidFill>
                  <a:srgbClr val="FF0000"/>
                </a:solidFill>
                <a:latin typeface="幼圆" panose="02010509060101010101" charset="-122"/>
                <a:ea typeface="幼圆" panose="02010509060101010101" charset="-122"/>
                <a:cs typeface="宋体" panose="02010600030101010101" pitchFamily="2" charset="-122"/>
              </a:rPr>
              <a:t>。</a:t>
            </a:r>
          </a:p>
        </p:txBody>
      </p:sp>
      <p:pic>
        <p:nvPicPr>
          <p:cNvPr id="6" name="图片 5" descr="002197acf039142d170e52"/>
          <p:cNvPicPr>
            <a:picLocks noChangeAspect="1"/>
          </p:cNvPicPr>
          <p:nvPr/>
        </p:nvPicPr>
        <p:blipFill>
          <a:blip r:embed="rId2"/>
          <a:stretch>
            <a:fillRect/>
          </a:stretch>
        </p:blipFill>
        <p:spPr>
          <a:xfrm>
            <a:off x="6392545" y="1395095"/>
            <a:ext cx="5390515" cy="4117340"/>
          </a:xfrm>
          <a:prstGeom prst="rect">
            <a:avLst/>
          </a:prstGeom>
        </p:spPr>
      </p:pic>
      <p:sp>
        <p:nvSpPr>
          <p:cNvPr id="7" name="文本框 6"/>
          <p:cNvSpPr txBox="1"/>
          <p:nvPr/>
        </p:nvSpPr>
        <p:spPr>
          <a:xfrm>
            <a:off x="6296025" y="6085840"/>
            <a:ext cx="5629910" cy="518160"/>
          </a:xfrm>
          <a:prstGeom prst="rect">
            <a:avLst/>
          </a:prstGeom>
          <a:noFill/>
        </p:spPr>
        <p:txBody>
          <a:bodyPr wrap="square" rtlCol="0">
            <a:spAutoFit/>
          </a:bodyPr>
          <a:lstStyle/>
          <a:p>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勤于思考，勤于写作，勤于思辨</a:t>
            </a:r>
          </a:p>
        </p:txBody>
      </p:sp>
      <p:sp>
        <p:nvSpPr>
          <p:cNvPr id="8" name="文本框 7"/>
          <p:cNvSpPr txBox="1"/>
          <p:nvPr/>
        </p:nvSpPr>
        <p:spPr>
          <a:xfrm>
            <a:off x="6393180" y="334645"/>
            <a:ext cx="4830445" cy="518160"/>
          </a:xfrm>
          <a:prstGeom prst="rect">
            <a:avLst/>
          </a:prstGeom>
          <a:noFill/>
        </p:spPr>
        <p:txBody>
          <a:bodyPr wrap="none" rtlCol="0">
            <a:spAutoFit/>
          </a:bodyPr>
          <a:lstStyle/>
          <a:p>
            <a:r>
              <a:rPr lang="zh-CN" altLang="en-US" sz="2800"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学而不思则罔，思而不学则殆</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32805" y="441960"/>
            <a:ext cx="6162040" cy="1325880"/>
          </a:xfrm>
        </p:spPr>
        <p:txBody>
          <a:bodyPr>
            <a:noAutofit/>
          </a:bodyPr>
          <a:lstStyle/>
          <a:p>
            <a:r>
              <a:rPr lang="zh-CN" altLang="en-US" sz="3600" b="1">
                <a:solidFill>
                  <a:srgbClr val="FF0000"/>
                </a:solidFill>
                <a:effectLst>
                  <a:outerShdw blurRad="38100" dist="38100" dir="2700000" algn="tl">
                    <a:srgbClr val="000000">
                      <a:alpha val="43137"/>
                    </a:srgbClr>
                  </a:outerShdw>
                </a:effectLst>
              </a:rPr>
              <a:t>家风传承</a:t>
            </a:r>
            <a:br>
              <a:rPr lang="zh-CN" altLang="en-US" sz="3600" b="1">
                <a:solidFill>
                  <a:srgbClr val="FF0000"/>
                </a:solidFill>
                <a:effectLst>
                  <a:outerShdw blurRad="38100" dist="38100" dir="2700000" algn="tl">
                    <a:srgbClr val="000000">
                      <a:alpha val="43137"/>
                    </a:srgbClr>
                  </a:outerShdw>
                </a:effectLst>
              </a:rPr>
            </a:br>
            <a:r>
              <a:rPr lang="zh-CN" altLang="en-US" sz="3600" b="1">
                <a:solidFill>
                  <a:srgbClr val="FF0000"/>
                </a:solidFill>
                <a:effectLst>
                  <a:outerShdw blurRad="38100" dist="38100" dir="2700000" algn="tl">
                    <a:srgbClr val="000000">
                      <a:alpha val="43137"/>
                    </a:srgbClr>
                  </a:outerShdw>
                </a:effectLst>
              </a:rPr>
              <a:t>        </a:t>
            </a:r>
            <a:r>
              <a:rPr lang="en-US" altLang="zh-CN" sz="3600" b="1">
                <a:solidFill>
                  <a:srgbClr val="FF0000"/>
                </a:solidFill>
                <a:effectLst>
                  <a:outerShdw blurRad="38100" dist="38100" dir="2700000" algn="tl">
                    <a:srgbClr val="000000">
                      <a:alpha val="43137"/>
                    </a:srgbClr>
                  </a:outerShdw>
                </a:effectLst>
              </a:rPr>
              <a:t>——</a:t>
            </a:r>
            <a:r>
              <a:rPr lang="zh-CN" altLang="en-US" sz="36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坦诚忠厚、谦虚谨慎、光明磊落、宽宏大度</a:t>
            </a:r>
          </a:p>
        </p:txBody>
      </p:sp>
      <p:pic>
        <p:nvPicPr>
          <p:cNvPr id="4" name="图片 3" descr="习近平与父亲习仲勋、彭丽媛女儿的家庭照"/>
          <p:cNvPicPr>
            <a:picLocks noChangeAspect="1"/>
          </p:cNvPicPr>
          <p:nvPr/>
        </p:nvPicPr>
        <p:blipFill>
          <a:blip r:embed="rId3"/>
          <a:stretch>
            <a:fillRect/>
          </a:stretch>
        </p:blipFill>
        <p:spPr>
          <a:xfrm>
            <a:off x="6095365" y="2498090"/>
            <a:ext cx="5836920" cy="4109720"/>
          </a:xfrm>
          <a:prstGeom prst="rect">
            <a:avLst/>
          </a:prstGeom>
        </p:spPr>
      </p:pic>
      <p:pic>
        <p:nvPicPr>
          <p:cNvPr id="5" name="图片 4" descr="习近平全家照"/>
          <p:cNvPicPr>
            <a:picLocks noChangeAspect="1"/>
          </p:cNvPicPr>
          <p:nvPr/>
        </p:nvPicPr>
        <p:blipFill>
          <a:blip r:embed="rId4"/>
          <a:stretch>
            <a:fillRect/>
          </a:stretch>
        </p:blipFill>
        <p:spPr>
          <a:xfrm>
            <a:off x="213360" y="3478530"/>
            <a:ext cx="5257165" cy="3129280"/>
          </a:xfrm>
          <a:prstGeom prst="rect">
            <a:avLst/>
          </a:prstGeom>
        </p:spPr>
      </p:pic>
      <p:pic>
        <p:nvPicPr>
          <p:cNvPr id="6" name="内容占位符 5"/>
          <p:cNvPicPr>
            <a:picLocks noGrp="1" noChangeAspect="1"/>
          </p:cNvPicPr>
          <p:nvPr>
            <p:ph idx="1"/>
          </p:nvPr>
        </p:nvPicPr>
        <p:blipFill>
          <a:blip r:embed="rId5"/>
          <a:stretch>
            <a:fillRect/>
          </a:stretch>
        </p:blipFill>
        <p:spPr>
          <a:xfrm>
            <a:off x="1396365" y="108585"/>
            <a:ext cx="2891155" cy="3208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69155" y="330101"/>
            <a:ext cx="70916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我们新时代领导干部该怎样贯彻学习？</a:t>
            </a:r>
          </a:p>
        </p:txBody>
      </p:sp>
      <p:grpSp>
        <p:nvGrpSpPr>
          <p:cNvPr id="3" name="组合 2"/>
          <p:cNvGrpSpPr/>
          <p:nvPr/>
        </p:nvGrpSpPr>
        <p:grpSpPr>
          <a:xfrm>
            <a:off x="1266826" y="2977516"/>
            <a:ext cx="7970386" cy="1463854"/>
            <a:chOff x="1266391" y="2977312"/>
            <a:chExt cx="7523960" cy="1463894"/>
          </a:xfrm>
        </p:grpSpPr>
        <p:sp>
          <p:nvSpPr>
            <p:cNvPr id="17" name="MH_Text_1"/>
            <p:cNvSpPr>
              <a:spLocks noChangeArrowheads="1"/>
            </p:cNvSpPr>
            <p:nvPr>
              <p:custDataLst>
                <p:tags r:id="rId1"/>
              </p:custDataLst>
            </p:nvPr>
          </p:nvSpPr>
          <p:spPr bwMode="auto">
            <a:xfrm>
              <a:off x="1266391" y="2977312"/>
              <a:ext cx="3485964" cy="1463893"/>
            </a:xfrm>
            <a:prstGeom prst="rect">
              <a:avLst/>
            </a:prstGeom>
            <a:solidFill>
              <a:srgbClr val="C00000"/>
            </a:solidFill>
            <a:ln>
              <a:noFill/>
            </a:ln>
          </p:spPr>
          <p:txBody>
            <a:bodyPr lIns="180000" tIns="108000" rIns="180000" bIns="1080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None/>
                <a:defRPr/>
              </a:pPr>
              <a:endParaRPr lang="zh-CN" altLang="en-US" sz="1400" dirty="0">
                <a:solidFill>
                  <a:srgbClr val="FFFFFF"/>
                </a:solidFill>
                <a:latin typeface="+mn-lt"/>
                <a:ea typeface="+mn-ea"/>
              </a:endParaRPr>
            </a:p>
          </p:txBody>
        </p:sp>
        <p:sp>
          <p:nvSpPr>
            <p:cNvPr id="2" name="矩形 1"/>
            <p:cNvSpPr/>
            <p:nvPr/>
          </p:nvSpPr>
          <p:spPr>
            <a:xfrm>
              <a:off x="1503290" y="3117730"/>
              <a:ext cx="7287061" cy="1323476"/>
            </a:xfrm>
            <a:prstGeom prst="rect">
              <a:avLst/>
            </a:prstGeom>
          </p:spPr>
          <p:txBody>
            <a:bodyPr wrap="square">
              <a:spAutoFit/>
            </a:bodyPr>
            <a:lstStyle/>
            <a:p>
              <a:pPr algn="just">
                <a:lnSpc>
                  <a:spcPct val="150000"/>
                </a:lnSpc>
                <a:defRPr/>
              </a:pPr>
              <a:r>
                <a:rPr lang="zh-CN" altLang="en-US" sz="2000" b="1" dirty="0">
                  <a:solidFill>
                    <a:srgbClr val="FFFAF0"/>
                  </a:solidFill>
                  <a:latin typeface="微软雅黑" panose="020B0503020204020204" pitchFamily="34" charset="-122"/>
                  <a:ea typeface="微软雅黑" panose="020B0503020204020204" pitchFamily="34" charset="-122"/>
                </a:rPr>
                <a:t>有理想信念。</a:t>
              </a:r>
              <a:endParaRPr lang="en-US" altLang="zh-CN" sz="2000" b="1" dirty="0">
                <a:solidFill>
                  <a:srgbClr val="FFFAF0"/>
                </a:solidFill>
                <a:latin typeface="微软雅黑" panose="020B0503020204020204" pitchFamily="34" charset="-122"/>
                <a:ea typeface="微软雅黑" panose="020B0503020204020204" pitchFamily="34" charset="-122"/>
              </a:endParaRPr>
            </a:p>
            <a:p>
              <a:pPr>
                <a:defRPr/>
              </a:pPr>
              <a:r>
                <a:rPr lang="zh-CN" altLang="en-US" sz="2000" b="1" dirty="0">
                  <a:solidFill>
                    <a:srgbClr val="FFFAF0"/>
                  </a:solidFill>
                  <a:latin typeface="微软雅黑" panose="020B0503020204020204" pitchFamily="34" charset="-122"/>
                  <a:ea typeface="微软雅黑" panose="020B0503020204020204" pitchFamily="34" charset="-122"/>
                </a:rPr>
                <a:t>敢于实践。</a:t>
              </a:r>
            </a:p>
            <a:p>
              <a:pPr algn="just">
                <a:lnSpc>
                  <a:spcPct val="150000"/>
                </a:lnSpc>
                <a:defRPr/>
              </a:pPr>
              <a:r>
                <a:rPr lang="zh-CN" altLang="en-US" sz="2000" b="1" dirty="0">
                  <a:solidFill>
                    <a:srgbClr val="FFFAF0"/>
                  </a:solidFill>
                  <a:latin typeface="微软雅黑" panose="020B0503020204020204" pitchFamily="34" charset="-122"/>
                  <a:ea typeface="微软雅黑" panose="020B0503020204020204" pitchFamily="34" charset="-122"/>
                </a:rPr>
                <a:t>勇挑重担锻造担当意识。</a:t>
              </a:r>
              <a:endParaRPr lang="zh-CN" sz="2000" b="1" dirty="0">
                <a:solidFill>
                  <a:srgbClr val="FFFAF0"/>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269883" y="1762720"/>
            <a:ext cx="5429091" cy="914400"/>
            <a:chOff x="1269565" y="1762720"/>
            <a:chExt cx="5429091" cy="914400"/>
          </a:xfrm>
        </p:grpSpPr>
        <p:sp>
          <p:nvSpPr>
            <p:cNvPr id="18" name="矩形: 圆角 17"/>
            <p:cNvSpPr/>
            <p:nvPr/>
          </p:nvSpPr>
          <p:spPr>
            <a:xfrm>
              <a:off x="1269565" y="1762720"/>
              <a:ext cx="5429091"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162394" y="1958310"/>
              <a:ext cx="4134465" cy="523220"/>
            </a:xfrm>
            <a:prstGeom prst="rect">
              <a:avLst/>
            </a:prstGeom>
          </p:spPr>
          <p:txBody>
            <a:bodyPr wrap="none">
              <a:spAutoFit/>
            </a:bodyPr>
            <a:lstStyle/>
            <a:p>
              <a:pPr>
                <a:defRPr/>
              </a:pPr>
              <a:r>
                <a:rPr lang="zh-CN" altLang="en-US" sz="2800" b="1" dirty="0">
                  <a:solidFill>
                    <a:srgbClr val="FFFAF0"/>
                  </a:solidFill>
                  <a:latin typeface="微软雅黑" panose="020B0503020204020204" pitchFamily="34" charset="-122"/>
                  <a:ea typeface="微软雅黑" panose="020B0503020204020204" pitchFamily="34" charset="-122"/>
                </a:rPr>
                <a:t>锤炼敢于担当的政治品质</a:t>
              </a:r>
            </a:p>
          </p:txBody>
        </p:sp>
        <p:sp>
          <p:nvSpPr>
            <p:cNvPr id="19" name="矩形 18"/>
            <p:cNvSpPr/>
            <p:nvPr/>
          </p:nvSpPr>
          <p:spPr>
            <a:xfrm>
              <a:off x="1503290" y="1927636"/>
              <a:ext cx="478790" cy="583565"/>
            </a:xfrm>
            <a:prstGeom prst="rect">
              <a:avLst/>
            </a:prstGeom>
          </p:spPr>
          <p:txBody>
            <a:bodyPr wrap="none">
              <a:spAutoFit/>
            </a:bodyPr>
            <a:lstStyle/>
            <a:p>
              <a:pPr>
                <a:defRPr/>
              </a:pPr>
              <a:r>
                <a:rPr lang="en-US" sz="3200" b="1" dirty="0">
                  <a:solidFill>
                    <a:srgbClr val="FFFAF0"/>
                  </a:solidFill>
                  <a:latin typeface="Century Gothic" panose="020B0502020202020204" pitchFamily="34" charset="0"/>
                  <a:ea typeface="微软雅黑" panose="020B0503020204020204" pitchFamily="34" charset="-122"/>
                </a:rPr>
                <a:t>3</a:t>
              </a:r>
            </a:p>
          </p:txBody>
        </p:sp>
      </p:gr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7.40741E-7 L 0.14518 -0.00023 " pathEditMode="relative" rAng="0" ptsTypes="AA">
                                      <p:cBhvr>
                                        <p:cTn id="9" dur="1000" spd="-100000" fill="hold"/>
                                        <p:tgtEl>
                                          <p:spTgt spid="5"/>
                                        </p:tgtEl>
                                        <p:attrNameLst>
                                          <p:attrName>ppt_x</p:attrName>
                                          <p:attrName>ppt_y</p:attrName>
                                        </p:attrNameLst>
                                      </p:cBhvr>
                                      <p:rCtr x="7253" y="-23"/>
                                    </p:animMotion>
                                  </p:childTnLst>
                                </p:cTn>
                              </p:par>
                              <p:par>
                                <p:cTn id="10" presetID="10"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750"/>
                                  </p:stCondLst>
                                  <p:childTnLst>
                                    <p:animMotion origin="layout" path="M 6.25E-7 -1.11111E-6 L -0.12695 -0.00046 " pathEditMode="relative" rAng="0" ptsTypes="AA">
                                      <p:cBhvr>
                                        <p:cTn id="14" dur="1000" spd="-100000" fill="hold"/>
                                        <p:tgtEl>
                                          <p:spTgt spid="20"/>
                                        </p:tgtEl>
                                        <p:attrNameLst>
                                          <p:attrName>ppt_x</p:attrName>
                                          <p:attrName>ppt_y</p:attrName>
                                        </p:attrNameLst>
                                      </p:cBhvr>
                                      <p:rCtr x="-6354" y="-23"/>
                                    </p:animMotion>
                                  </p:childTnLst>
                                </p:cTn>
                              </p:par>
                              <p:par>
                                <p:cTn id="15" presetID="10" presetClass="entr" presetSubtype="0" fill="hold" nodeType="withEffect">
                                  <p:stCondLst>
                                    <p:cond delay="1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8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信念执着</a:t>
            </a:r>
          </a:p>
        </p:txBody>
      </p:sp>
      <p:sp>
        <p:nvSpPr>
          <p:cNvPr id="3" name="内容占位符 2"/>
          <p:cNvSpPr>
            <a:spLocks noGrp="1"/>
          </p:cNvSpPr>
          <p:nvPr>
            <p:ph idx="1"/>
          </p:nvPr>
        </p:nvSpPr>
        <p:spPr>
          <a:xfrm>
            <a:off x="838200" y="1825625"/>
            <a:ext cx="4382135" cy="4351655"/>
          </a:xfrm>
        </p:spPr>
        <p:txBody>
          <a:bodyPr/>
          <a:lstStyle/>
          <a:p>
            <a:pPr marL="0" indent="0">
              <a:buNone/>
            </a:pPr>
            <a:r>
              <a:rPr lang="zh-CN" altLang="en-US" b="1">
                <a:effectLst>
                  <a:outerShdw blurRad="38100" dist="38100" dir="2700000" algn="tl">
                    <a:srgbClr val="000000">
                      <a:alpha val="43137"/>
                    </a:srgbClr>
                  </a:outerShdw>
                </a:effectLst>
                <a:latin typeface="楷体" panose="02010609060101010101" charset="-122"/>
                <a:ea typeface="楷体" panose="02010609060101010101" charset="-122"/>
              </a:rPr>
              <a:t>老实做人，扎实做事；</a:t>
            </a:r>
          </a:p>
          <a:p>
            <a:pPr marL="0" indent="0">
              <a:buNone/>
            </a:pPr>
            <a:r>
              <a:rPr lang="zh-CN" altLang="en-US" b="1">
                <a:effectLst>
                  <a:outerShdw blurRad="38100" dist="38100" dir="2700000" algn="tl">
                    <a:srgbClr val="000000">
                      <a:alpha val="43137"/>
                    </a:srgbClr>
                  </a:outerShdw>
                </a:effectLst>
                <a:latin typeface="楷体" panose="02010609060101010101" charset="-122"/>
                <a:ea typeface="楷体" panose="02010609060101010101" charset="-122"/>
              </a:rPr>
              <a:t>不事张扬，只求实绩。</a:t>
            </a:r>
          </a:p>
          <a:p>
            <a:pPr marL="0" indent="0">
              <a:buNone/>
            </a:pPr>
            <a:r>
              <a:rPr lang="zh-CN" altLang="en-US" b="1">
                <a:effectLst>
                  <a:outerShdw blurRad="38100" dist="38100" dir="2700000" algn="tl">
                    <a:srgbClr val="000000">
                      <a:alpha val="43137"/>
                    </a:srgbClr>
                  </a:outerShdw>
                </a:effectLst>
                <a:latin typeface="楷体" panose="02010609060101010101" charset="-122"/>
                <a:ea typeface="楷体" panose="02010609060101010101" charset="-122"/>
              </a:rPr>
              <a:t>勿忘人民，甘作奉献；</a:t>
            </a:r>
          </a:p>
          <a:p>
            <a:pPr marL="0" indent="0">
              <a:buNone/>
            </a:pPr>
            <a:r>
              <a:rPr lang="zh-CN" altLang="en-US" b="1">
                <a:effectLst>
                  <a:outerShdw blurRad="38100" dist="38100" dir="2700000" algn="tl">
                    <a:srgbClr val="000000">
                      <a:alpha val="43137"/>
                    </a:srgbClr>
                  </a:outerShdw>
                </a:effectLst>
                <a:latin typeface="楷体" panose="02010609060101010101" charset="-122"/>
                <a:ea typeface="楷体" panose="02010609060101010101" charset="-122"/>
              </a:rPr>
              <a:t>鞠躬尽瘁，奋发有为。</a:t>
            </a:r>
          </a:p>
          <a:p>
            <a:pPr marL="0" indent="0">
              <a:buNone/>
            </a:pPr>
            <a:r>
              <a:rPr lang="en-US" altLang="zh-CN"/>
              <a:t>      </a:t>
            </a:r>
            <a:r>
              <a:rPr lang="en-US" altLang="zh-CN" sz="2000" b="1">
                <a:effectLst>
                  <a:outerShdw blurRad="38100" dist="38100" dir="2700000" algn="tl">
                    <a:srgbClr val="000000">
                      <a:alpha val="43137"/>
                    </a:srgbClr>
                  </a:outerShdw>
                </a:effectLst>
                <a:latin typeface="楷体" panose="02010609060101010101" charset="-122"/>
                <a:ea typeface="楷体" panose="02010609060101010101" charset="-122"/>
              </a:rPr>
              <a:t> ——</a:t>
            </a: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rPr>
              <a:t>习近平《我的自传》</a:t>
            </a:r>
          </a:p>
        </p:txBody>
      </p:sp>
      <p:pic>
        <p:nvPicPr>
          <p:cNvPr id="4" name="图片 3" descr="0019d18399f6127076783a"/>
          <p:cNvPicPr>
            <a:picLocks noChangeAspect="1"/>
          </p:cNvPicPr>
          <p:nvPr/>
        </p:nvPicPr>
        <p:blipFill>
          <a:blip r:embed="rId3"/>
          <a:stretch>
            <a:fillRect/>
          </a:stretch>
        </p:blipFill>
        <p:spPr>
          <a:xfrm>
            <a:off x="4960620" y="273685"/>
            <a:ext cx="6845300" cy="4683760"/>
          </a:xfrm>
          <a:prstGeom prst="rect">
            <a:avLst/>
          </a:prstGeom>
        </p:spPr>
      </p:pic>
      <p:sp>
        <p:nvSpPr>
          <p:cNvPr id="100" name="文本框 99"/>
          <p:cNvSpPr txBox="1"/>
          <p:nvPr/>
        </p:nvSpPr>
        <p:spPr>
          <a:xfrm>
            <a:off x="-6350" y="5144770"/>
            <a:ext cx="12072620" cy="1188720"/>
          </a:xfrm>
          <a:prstGeom prst="rect">
            <a:avLst/>
          </a:prstGeom>
          <a:noFill/>
          <a:ln w="9525">
            <a:noFill/>
          </a:ln>
        </p:spPr>
        <p:txBody>
          <a:bodyPr wrap="square">
            <a:spAutoFit/>
          </a:bodyPr>
          <a:lstStyle/>
          <a:p>
            <a:pPr marL="0" indent="0" algn="l"/>
            <a:r>
              <a:rPr lang="en-US" altLang="zh-CN" sz="2000" b="0" u="none">
                <a:solidFill>
                  <a:srgbClr val="3E3E3E"/>
                </a:solidFill>
                <a:highlight>
                  <a:srgbClr val="F8F7F5"/>
                </a:highlight>
                <a:latin typeface="宋体" panose="02010600030101010101" pitchFamily="2" charset="-122"/>
                <a:ea typeface="宋体" panose="02010600030101010101" pitchFamily="2" charset="-122"/>
                <a:cs typeface="宋体" panose="02010600030101010101" pitchFamily="2" charset="-122"/>
              </a:rPr>
              <a:t>   </a:t>
            </a:r>
            <a:r>
              <a:rPr lang="en-US" altLang="zh-CN" sz="2000" b="0" u="none">
                <a:solidFill>
                  <a:schemeClr val="tx1"/>
                </a:solidFill>
                <a:highlight>
                  <a:srgbClr val="F8F7F5"/>
                </a:highlight>
                <a:latin typeface="宋体" panose="02010600030101010101" pitchFamily="2" charset="-122"/>
                <a:ea typeface="宋体" panose="02010600030101010101" pitchFamily="2" charset="-122"/>
                <a:cs typeface="宋体" panose="02010600030101010101" pitchFamily="2" charset="-122"/>
              </a:rPr>
              <a:t> </a:t>
            </a:r>
            <a:r>
              <a:rPr lang="zh-CN" altLang="en-US" sz="2400" b="1" u="none">
                <a:solidFill>
                  <a:schemeClr val="tx1"/>
                </a:solidFill>
                <a:effectLst>
                  <a:outerShdw blurRad="38100" dist="38100" dir="2700000" algn="tl">
                    <a:srgbClr val="000000">
                      <a:alpha val="43137"/>
                    </a:srgbClr>
                  </a:outerShdw>
                </a:effectLst>
                <a:highlight>
                  <a:srgbClr val="F8F7F5"/>
                </a:highlight>
                <a:latin typeface="楷体" panose="02010609060101010101" charset="-122"/>
                <a:ea typeface="楷体" panose="02010609060101010101" charset="-122"/>
                <a:cs typeface="宋体" panose="02010600030101010101" pitchFamily="2" charset="-122"/>
              </a:rPr>
              <a:t>我</a:t>
            </a:r>
            <a:r>
              <a:rPr lang="en-US" altLang="zh-CN" sz="2400" b="1" u="none">
                <a:solidFill>
                  <a:schemeClr val="tx1"/>
                </a:solidFill>
                <a:effectLst>
                  <a:outerShdw blurRad="38100" dist="38100" dir="2700000" algn="tl">
                    <a:srgbClr val="000000">
                      <a:alpha val="43137"/>
                    </a:srgbClr>
                  </a:outerShdw>
                </a:effectLst>
                <a:highlight>
                  <a:srgbClr val="F8F7F5"/>
                </a:highlight>
                <a:latin typeface="楷体" panose="02010609060101010101" charset="-122"/>
                <a:ea typeface="楷体" panose="02010609060101010101" charset="-122"/>
                <a:cs typeface="Helvetica Neue" charset="0"/>
              </a:rPr>
              <a:t>1969</a:t>
            </a:r>
            <a:r>
              <a:rPr lang="zh-CN" altLang="en-US" sz="2400" b="1" u="none">
                <a:solidFill>
                  <a:schemeClr val="tx1"/>
                </a:solidFill>
                <a:effectLst>
                  <a:outerShdw blurRad="38100" dist="38100" dir="2700000" algn="tl">
                    <a:srgbClr val="000000">
                      <a:alpha val="43137"/>
                    </a:srgbClr>
                  </a:outerShdw>
                </a:effectLst>
                <a:highlight>
                  <a:srgbClr val="F8F7F5"/>
                </a:highlight>
                <a:latin typeface="楷体" panose="02010609060101010101" charset="-122"/>
                <a:ea typeface="楷体" panose="02010609060101010101" charset="-122"/>
                <a:cs typeface="宋体" panose="02010600030101010101" pitchFamily="2" charset="-122"/>
              </a:rPr>
              <a:t>年从北京到陕北的延川县文安驿公社梁家河大队插队落户，</a:t>
            </a:r>
            <a:r>
              <a:rPr lang="en-US" altLang="zh-CN" sz="2400" b="1" u="none">
                <a:solidFill>
                  <a:schemeClr val="tx1"/>
                </a:solidFill>
                <a:effectLst>
                  <a:outerShdw blurRad="38100" dist="38100" dir="2700000" algn="tl">
                    <a:srgbClr val="000000">
                      <a:alpha val="43137"/>
                    </a:srgbClr>
                  </a:outerShdw>
                </a:effectLst>
                <a:highlight>
                  <a:srgbClr val="F8F7F5"/>
                </a:highlight>
                <a:latin typeface="楷体" panose="02010609060101010101" charset="-122"/>
                <a:ea typeface="楷体" panose="02010609060101010101" charset="-122"/>
                <a:cs typeface="Helvetica Neue" charset="0"/>
              </a:rPr>
              <a:t>7</a:t>
            </a:r>
            <a:r>
              <a:rPr lang="zh-CN" altLang="en-US" sz="2400" b="1" u="none">
                <a:solidFill>
                  <a:schemeClr val="tx1"/>
                </a:solidFill>
                <a:effectLst>
                  <a:outerShdw blurRad="38100" dist="38100" dir="2700000" algn="tl">
                    <a:srgbClr val="000000">
                      <a:alpha val="43137"/>
                    </a:srgbClr>
                  </a:outerShdw>
                </a:effectLst>
                <a:highlight>
                  <a:srgbClr val="F8F7F5"/>
                </a:highlight>
                <a:latin typeface="楷体" panose="02010609060101010101" charset="-122"/>
                <a:ea typeface="楷体" panose="02010609060101010101" charset="-122"/>
                <a:cs typeface="宋体" panose="02010600030101010101" pitchFamily="2" charset="-122"/>
              </a:rPr>
              <a:t>年上山下乡的艰苦生活对我的锻炼很大。最大的收获有两点：</a:t>
            </a:r>
            <a:r>
              <a:rPr lang="zh-CN" altLang="en-US" sz="2400" b="1" u="none">
                <a:solidFill>
                  <a:schemeClr val="tx1"/>
                </a:solidFill>
                <a:effectLst>
                  <a:outerShdw blurRad="38100" dist="38100" dir="2700000" algn="tl">
                    <a:srgbClr val="000000">
                      <a:alpha val="43137"/>
                    </a:srgbClr>
                  </a:outerShdw>
                </a:effectLst>
                <a:highlight>
                  <a:srgbClr val="F8F7F5"/>
                </a:highlight>
                <a:latin typeface="楷体" panose="02010609060101010101" charset="-122"/>
                <a:ea typeface="楷体" panose="02010609060101010101" charset="-122"/>
                <a:cs typeface="Helvetica Neue" charset="0"/>
              </a:rPr>
              <a:t> </a:t>
            </a:r>
            <a:r>
              <a:rPr lang="zh-CN" altLang="en-US" sz="2400" b="1" u="none">
                <a:solidFill>
                  <a:schemeClr val="tx1"/>
                </a:solidFill>
                <a:effectLst>
                  <a:outerShdw blurRad="38100" dist="38100" dir="2700000" algn="tl">
                    <a:srgbClr val="000000">
                      <a:alpha val="43137"/>
                    </a:srgbClr>
                  </a:outerShdw>
                </a:effectLst>
                <a:highlight>
                  <a:srgbClr val="F8F7F5"/>
                </a:highlight>
                <a:latin typeface="楷体" panose="02010609060101010101" charset="-122"/>
                <a:ea typeface="楷体" panose="02010609060101010101" charset="-122"/>
                <a:cs typeface="宋体" panose="02010600030101010101" pitchFamily="2" charset="-122"/>
              </a:rPr>
              <a:t>一是让我懂得了什么叫实际，什么叫实事求是，什么叫群众，这是让我获益终生的东西。二是培养了我的自信心。</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27965"/>
            <a:ext cx="7084060" cy="826135"/>
          </a:xfrm>
        </p:spPr>
        <p:txBody>
          <a:bodyPr>
            <a:normAutofit/>
          </a:bodyPr>
          <a:lstStyle/>
          <a:p>
            <a:r>
              <a:rPr lang="en-US" altLang="zh-CN"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cs typeface="+mn-ea"/>
              </a:rPr>
              <a:t>  </a:t>
            </a:r>
            <a:r>
              <a:rPr lang="zh-CN" altLang="en-US" sz="3600"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cs typeface="+mn-ea"/>
              </a:rPr>
              <a:t>不忘初心做一个信念坚定的人</a:t>
            </a:r>
          </a:p>
        </p:txBody>
      </p:sp>
      <p:sp>
        <p:nvSpPr>
          <p:cNvPr id="3" name="内容占位符 2"/>
          <p:cNvSpPr>
            <a:spLocks noGrp="1"/>
          </p:cNvSpPr>
          <p:nvPr>
            <p:ph idx="1"/>
          </p:nvPr>
        </p:nvSpPr>
        <p:spPr>
          <a:xfrm>
            <a:off x="159385" y="1054100"/>
            <a:ext cx="5936615" cy="7211060"/>
          </a:xfrm>
        </p:spPr>
        <p:txBody>
          <a:bodyPr>
            <a:normAutofit fontScale="97500" lnSpcReduction="10000"/>
          </a:bodyPr>
          <a:lstStyle/>
          <a:p>
            <a:pPr marL="0" indent="0">
              <a:lnSpc>
                <a:spcPct val="130000"/>
              </a:lnSpc>
              <a:buNone/>
            </a:pPr>
            <a:r>
              <a:rPr lang="en-US" altLang="zh-CN" sz="2800" b="1">
                <a:ln>
                  <a:noFill/>
                </a:ln>
                <a:solidFill>
                  <a:srgbClr val="002060"/>
                </a:solidFill>
                <a:effectLst>
                  <a:outerShdw blurRad="38100" dist="38100" dir="2700000" algn="tl">
                    <a:srgbClr val="000000">
                      <a:alpha val="43137"/>
                    </a:srgbClr>
                  </a:outerShdw>
                </a:effectLst>
                <a:uLnTx/>
                <a:uFillTx/>
                <a:latin typeface="楷体" panose="02010609060101010101" charset="-122"/>
                <a:ea typeface="楷体" panose="02010609060101010101" charset="-122"/>
              </a:rPr>
              <a:t>    </a:t>
            </a:r>
            <a:r>
              <a:rPr lang="zh-CN" altLang="en-US" sz="2800" b="1">
                <a:ln>
                  <a:noFill/>
                </a:ln>
                <a:solidFill>
                  <a:schemeClr val="tx1"/>
                </a:solidFill>
                <a:effectLst/>
                <a:uLnTx/>
                <a:uFillTx/>
                <a:latin typeface="楷体" panose="02010609060101010101" charset="-122"/>
                <a:ea typeface="楷体" panose="02010609060101010101" charset="-122"/>
              </a:rPr>
              <a:t>信念是是什么？是毛泽东所指的“为人民服务”，是邓小平的“联系实际、团结同志、依靠群众”，是江泽民的“三个代表”，是胡锦涛的“立党为公、执政为民”；是习近平的</a:t>
            </a:r>
            <a:r>
              <a:rPr lang="en-US" altLang="zh-CN" sz="2800" b="1">
                <a:ln>
                  <a:noFill/>
                </a:ln>
                <a:solidFill>
                  <a:schemeClr val="tx1"/>
                </a:solidFill>
                <a:effectLst/>
                <a:uLnTx/>
                <a:uFillTx/>
                <a:latin typeface="楷体" panose="02010609060101010101" charset="-122"/>
                <a:ea typeface="楷体" panose="02010609060101010101" charset="-122"/>
              </a:rPr>
              <a:t>“</a:t>
            </a:r>
            <a:r>
              <a:rPr lang="zh-CN" altLang="en-US" sz="2800" b="1">
                <a:ln>
                  <a:noFill/>
                </a:ln>
                <a:solidFill>
                  <a:schemeClr val="tx1"/>
                </a:solidFill>
                <a:effectLst/>
                <a:uLnTx/>
                <a:uFillTx/>
                <a:latin typeface="楷体" panose="02010609060101010101" charset="-122"/>
                <a:ea typeface="楷体" panose="02010609060101010101" charset="-122"/>
              </a:rPr>
              <a:t>担当起自己应当担当的责任</a:t>
            </a:r>
            <a:r>
              <a:rPr lang="en-US" altLang="zh-CN" sz="2800" b="1">
                <a:ln>
                  <a:noFill/>
                </a:ln>
                <a:solidFill>
                  <a:schemeClr val="tx1"/>
                </a:solidFill>
                <a:effectLst/>
                <a:uLnTx/>
                <a:uFillTx/>
                <a:latin typeface="楷体" panose="02010609060101010101" charset="-122"/>
                <a:ea typeface="楷体" panose="02010609060101010101" charset="-122"/>
              </a:rPr>
              <a:t>”</a:t>
            </a:r>
            <a:r>
              <a:rPr lang="zh-CN" altLang="en-US" sz="2800" b="1">
                <a:ln>
                  <a:noFill/>
                </a:ln>
                <a:solidFill>
                  <a:schemeClr val="tx1"/>
                </a:solidFill>
                <a:effectLst/>
                <a:uLnTx/>
                <a:uFillTx/>
                <a:latin typeface="楷体" panose="02010609060101010101" charset="-122"/>
                <a:ea typeface="楷体" panose="02010609060101010101" charset="-122"/>
              </a:rPr>
              <a:t>。对年轻干部来说，信念是默默无闻的追随，是坚定执着的理念，是为国为民的责任情怀。</a:t>
            </a:r>
            <a:r>
              <a:rPr lang="zh-CN" altLang="en-US" b="1">
                <a:ln>
                  <a:noFill/>
                </a:ln>
                <a:solidFill>
                  <a:schemeClr val="tx1"/>
                </a:solidFill>
                <a:effectLst/>
                <a:uLnTx/>
                <a:uFillTx/>
                <a:latin typeface="楷体" panose="02010609060101010101" charset="-122"/>
                <a:ea typeface="楷体" panose="02010609060101010101" charset="-122"/>
                <a:sym typeface="+mn-ea"/>
              </a:rPr>
              <a:t>信念是一种追求，使人在百般苦、千般难中，至死不渝追逐梦想。信念是一种道德底线，使人在眼花缭乱的物欲中，谨守纯真、质朴而岿然不动。</a:t>
            </a:r>
          </a:p>
          <a:p>
            <a:pPr marL="0" indent="0" algn="l">
              <a:lnSpc>
                <a:spcPct val="130000"/>
              </a:lnSpc>
              <a:buNone/>
            </a:pPr>
            <a:r>
              <a:rPr lang="zh-CN" altLang="en-US" b="1">
                <a:ln>
                  <a:noFill/>
                </a:ln>
                <a:solidFill>
                  <a:schemeClr val="tx1"/>
                </a:solidFill>
                <a:effectLst/>
                <a:uLnTx/>
                <a:uFillTx/>
                <a:latin typeface="楷体" panose="02010609060101010101" charset="-122"/>
                <a:ea typeface="楷体" panose="02010609060101010101" charset="-122"/>
                <a:sym typeface="+mn-ea"/>
              </a:rPr>
              <a:t>    </a:t>
            </a:r>
            <a:endParaRPr lang="zh-CN" altLang="en-US" sz="2800" b="1">
              <a:ln>
                <a:noFill/>
              </a:ln>
              <a:solidFill>
                <a:srgbClr val="002060"/>
              </a:solidFill>
              <a:effectLst/>
              <a:uLnTx/>
              <a:uFillTx/>
              <a:latin typeface="楷体" panose="02010609060101010101" charset="-122"/>
              <a:ea typeface="楷体" panose="02010609060101010101" charset="-122"/>
            </a:endParaRPr>
          </a:p>
        </p:txBody>
      </p:sp>
      <p:pic>
        <p:nvPicPr>
          <p:cNvPr id="4" name="图片 3" descr="2015年2月13日,习近平在延安市延川县文安驿镇梁家河村察看自己当年住过的知青窑洞"/>
          <p:cNvPicPr>
            <a:picLocks noChangeAspect="1"/>
          </p:cNvPicPr>
          <p:nvPr/>
        </p:nvPicPr>
        <p:blipFill>
          <a:blip r:embed="rId3"/>
          <a:stretch>
            <a:fillRect/>
          </a:stretch>
        </p:blipFill>
        <p:spPr>
          <a:xfrm>
            <a:off x="6447790" y="1238250"/>
            <a:ext cx="5037455" cy="3395980"/>
          </a:xfrm>
          <a:prstGeom prst="rect">
            <a:avLst/>
          </a:prstGeom>
        </p:spPr>
      </p:pic>
      <p:sp>
        <p:nvSpPr>
          <p:cNvPr id="5" name="文本框 4"/>
          <p:cNvSpPr txBox="1"/>
          <p:nvPr/>
        </p:nvSpPr>
        <p:spPr>
          <a:xfrm>
            <a:off x="6360160" y="4973955"/>
            <a:ext cx="5213350" cy="1210945"/>
          </a:xfrm>
          <a:prstGeom prst="rect">
            <a:avLst/>
          </a:prstGeom>
          <a:noFill/>
        </p:spPr>
        <p:txBody>
          <a:bodyPr wrap="square" rtlCol="0" anchor="t">
            <a:spAutoFit/>
          </a:bodyPr>
          <a:lstStyle/>
          <a:p>
            <a:pPr marL="0" indent="0" algn="l">
              <a:lnSpc>
                <a:spcPct val="130000"/>
              </a:lnSpc>
              <a:buNone/>
            </a:pPr>
            <a:r>
              <a:rPr lang="en-US" altLang="zh-CN" sz="2800" b="1">
                <a:ln>
                  <a:noFill/>
                </a:ln>
                <a:effectLst/>
                <a:uLnTx/>
                <a:uFillTx/>
                <a:latin typeface="幼圆" panose="02010509060101010101" charset="-122"/>
                <a:ea typeface="幼圆" panose="02010509060101010101" charset="-122"/>
                <a:sym typeface="+mn-ea"/>
              </a:rPr>
              <a:t>   </a:t>
            </a:r>
            <a:r>
              <a:rPr lang="zh-CN" altLang="en-US" sz="2800" b="1">
                <a:ln>
                  <a:noFill/>
                </a:ln>
                <a:solidFill>
                  <a:srgbClr val="FF0000"/>
                </a:solidFill>
                <a:effectLst>
                  <a:outerShdw blurRad="38100" dist="38100" dir="2700000" algn="tl">
                    <a:srgbClr val="000000">
                      <a:alpha val="43137"/>
                    </a:srgbClr>
                  </a:outerShdw>
                </a:effectLst>
                <a:uLnTx/>
                <a:uFillTx/>
                <a:latin typeface="幼圆" panose="02010509060101010101" charset="-122"/>
                <a:ea typeface="幼圆" panose="02010509060101010101" charset="-122"/>
                <a:sym typeface="+mn-ea"/>
              </a:rPr>
              <a:t>信念是不忘初心，继续前行，无怨无悔，永不言弃。</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620" y="317500"/>
            <a:ext cx="12207240" cy="6065520"/>
          </a:xfrm>
          <a:prstGeom prst="rect">
            <a:avLst/>
          </a:prstGeom>
          <a:noFill/>
          <a:ln w="9525">
            <a:noFill/>
          </a:ln>
        </p:spPr>
        <p:txBody>
          <a:bodyPr wrap="square">
            <a:spAutoFit/>
          </a:bodyPr>
          <a:lstStyle/>
          <a:p>
            <a:pPr marL="0" indent="0" algn="l">
              <a:lnSpc>
                <a:spcPct val="100000"/>
              </a:lnSpc>
            </a:pPr>
            <a:r>
              <a:rPr lang="en-US" altLang="zh-CN" b="0"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      </a:t>
            </a:r>
            <a:r>
              <a:rPr lang="zh-CN" altLang="en-US" sz="2800" b="1" u="none">
                <a:solidFill>
                  <a:schemeClr val="tx1"/>
                </a:solidFill>
                <a:highlight>
                  <a:srgbClr val="FFFFFF"/>
                </a:highlight>
                <a:latin typeface="楷体" panose="02010609060101010101" charset="-122"/>
                <a:ea typeface="楷体" panose="02010609060101010101" charset="-122"/>
                <a:cs typeface="宋体" panose="02010600030101010101" pitchFamily="2" charset="-122"/>
              </a:rPr>
              <a:t>我认为在第一步跨入政界之前，首先要在思想上弄清楚两个问题，这就是你要走的是什么路？你所追求、需求的是什么？我当时对自己定了这么几条：</a:t>
            </a:r>
            <a:r>
              <a:rPr lang="zh-CN" altLang="en-US" sz="2800" b="1" u="none">
                <a:solidFill>
                  <a:schemeClr val="tx1"/>
                </a:solidFill>
                <a:effectLst>
                  <a:outerShdw blurRad="38100" dist="38100" dir="2700000" algn="tl">
                    <a:srgbClr val="000000">
                      <a:alpha val="43137"/>
                    </a:srgbClr>
                  </a:outerShdw>
                </a:effectLst>
                <a:highlight>
                  <a:srgbClr val="FFFFFF"/>
                </a:highlight>
                <a:latin typeface="楷体" panose="02010609060101010101" charset="-122"/>
                <a:ea typeface="楷体" panose="02010609060101010101" charset="-122"/>
                <a:cs typeface="宋体" panose="02010600030101010101" pitchFamily="2" charset="-122"/>
              </a:rPr>
              <a:t>一是要立志当“公仆</a:t>
            </a:r>
            <a:r>
              <a:rPr lang="zh-CN" altLang="en-US" sz="2800" b="1" u="none">
                <a:solidFill>
                  <a:schemeClr val="tx1"/>
                </a:solidFill>
                <a:highlight>
                  <a:srgbClr val="FFFFFF"/>
                </a:highlight>
                <a:latin typeface="楷体" panose="02010609060101010101" charset="-122"/>
                <a:ea typeface="楷体" panose="02010609060101010101" charset="-122"/>
                <a:cs typeface="宋体" panose="02010600030101010101" pitchFamily="2" charset="-122"/>
              </a:rPr>
              <a:t>”，做大事要从政，就是一种事业的追求，就得舍弃个人的私利，不能什么好处都想。一个人也许一辈子成就不了什么大的事业，但最起码他是两袖清风，一身正气。</a:t>
            </a:r>
            <a:r>
              <a:rPr lang="zh-CN" altLang="en-US" sz="2800" b="1" u="none">
                <a:solidFill>
                  <a:schemeClr val="tx1"/>
                </a:solidFill>
                <a:effectLst>
                  <a:outerShdw blurRad="38100" dist="38100" dir="2700000" algn="tl">
                    <a:srgbClr val="000000">
                      <a:alpha val="43137"/>
                    </a:srgbClr>
                  </a:outerShdw>
                </a:effectLst>
                <a:highlight>
                  <a:srgbClr val="FFFFFF"/>
                </a:highlight>
                <a:latin typeface="楷体" panose="02010609060101010101" charset="-122"/>
                <a:ea typeface="楷体" panose="02010609060101010101" charset="-122"/>
                <a:cs typeface="宋体" panose="02010600030101010101" pitchFamily="2" charset="-122"/>
              </a:rPr>
              <a:t>二是在从政的整个过程之中，不要把个人的发展、升迁作为志在必得的东西。</a:t>
            </a:r>
            <a:r>
              <a:rPr lang="zh-CN" altLang="en-US" sz="2800" b="1" u="none">
                <a:solidFill>
                  <a:schemeClr val="tx1"/>
                </a:solidFill>
                <a:highlight>
                  <a:srgbClr val="FFFFFF"/>
                </a:highlight>
                <a:latin typeface="楷体" panose="02010609060101010101" charset="-122"/>
                <a:ea typeface="楷体" panose="02010609060101010101" charset="-122"/>
                <a:cs typeface="宋体" panose="02010600030101010101" pitchFamily="2" charset="-122"/>
              </a:rPr>
              <a:t>只有你将机遇和成功的要素集于一身的时候，你的追求才有可能实现，这是很难的。如果你主动去追求，终生不得志，将会很失望、很痛苦的！这就要对升迁问题怀平常心，像古人管子所说的那样，“不为不可成，不求不可得，不处不可久，不行不可复。”</a:t>
            </a:r>
            <a:r>
              <a:rPr lang="zh-CN" altLang="en-US" sz="2800" b="1" u="none">
                <a:solidFill>
                  <a:schemeClr val="tx1"/>
                </a:solidFill>
                <a:effectLst>
                  <a:outerShdw blurRad="38100" dist="38100" dir="2700000" algn="tl">
                    <a:srgbClr val="000000">
                      <a:alpha val="43137"/>
                    </a:srgbClr>
                  </a:outerShdw>
                </a:effectLst>
                <a:highlight>
                  <a:srgbClr val="FFFFFF"/>
                </a:highlight>
                <a:latin typeface="楷体" panose="02010609060101010101" charset="-122"/>
                <a:ea typeface="楷体" panose="02010609060101010101" charset="-122"/>
                <a:cs typeface="宋体" panose="02010600030101010101" pitchFamily="2" charset="-122"/>
              </a:rPr>
              <a:t>三是要有不怕艰难险阻、持之以恒干工作的准备</a:t>
            </a:r>
            <a:r>
              <a:rPr lang="zh-CN" altLang="en-US" sz="2800" b="1" u="none">
                <a:solidFill>
                  <a:schemeClr val="tx1"/>
                </a:solidFill>
                <a:highlight>
                  <a:srgbClr val="FFFFFF"/>
                </a:highlight>
                <a:latin typeface="楷体" panose="02010609060101010101" charset="-122"/>
                <a:ea typeface="楷体" panose="02010609060101010101" charset="-122"/>
                <a:cs typeface="宋体" panose="02010600030101010101" pitchFamily="2" charset="-122"/>
              </a:rPr>
              <a:t>。从政是一条风险很大、自主性不是很强的路。既然走上这条路，那你不论遇到多少艰难险阻，都要像当过河卒子那样，拼命向前。我的从政道路中也有坎坷、艰辛、考验和挑战，没有这些是不可能的。</a:t>
            </a:r>
          </a:p>
          <a:p>
            <a:pPr marL="0" indent="0" algn="l">
              <a:lnSpc>
                <a:spcPct val="100000"/>
              </a:lnSpc>
            </a:pPr>
            <a:r>
              <a:rPr lang="zh-CN" altLang="en-US" sz="2800" b="1" u="none">
                <a:solidFill>
                  <a:schemeClr val="tx1"/>
                </a:solidFill>
                <a:highlight>
                  <a:srgbClr val="FFFFFF"/>
                </a:highlight>
                <a:latin typeface="楷体" panose="02010609060101010101" charset="-122"/>
                <a:ea typeface="楷体" panose="02010609060101010101" charset="-122"/>
                <a:cs typeface="宋体" panose="02010600030101010101" pitchFamily="2" charset="-122"/>
              </a:rPr>
              <a:t>                </a:t>
            </a:r>
            <a:r>
              <a:rPr lang="zh-CN" altLang="en-US" sz="2000" b="1" u="none">
                <a:solidFill>
                  <a:schemeClr val="tx1"/>
                </a:solidFill>
                <a:highlight>
                  <a:srgbClr val="FFFFFF"/>
                </a:highlight>
                <a:latin typeface="楷体" panose="02010609060101010101" charset="-122"/>
                <a:ea typeface="楷体" panose="02010609060101010101" charset="-122"/>
                <a:cs typeface="宋体" panose="02010600030101010101" pitchFamily="2" charset="-122"/>
              </a:rPr>
              <a:t>2000年第7期《中华儿女》杂志，采访者为时任《中华儿女》杂志社社长杨筱怀</a:t>
            </a:r>
            <a:r>
              <a:rPr lang="zh-CN" altLang="en-US" sz="2400" b="1" u="none">
                <a:solidFill>
                  <a:schemeClr val="tx1"/>
                </a:solidFill>
                <a:highlight>
                  <a:srgbClr val="FFFFFF"/>
                </a:highlight>
                <a:latin typeface="楷体" panose="02010609060101010101" charset="-122"/>
                <a:ea typeface="楷体" panose="02010609060101010101" charset="-122"/>
                <a:cs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8010" y="87630"/>
            <a:ext cx="2171065" cy="615950"/>
          </a:xfrm>
        </p:spPr>
        <p:txBody>
          <a:bodyPr/>
          <a:lstStyle/>
          <a:p>
            <a:r>
              <a:rPr lang="zh-CN" altLang="en-US" sz="3600" b="1"/>
              <a:t>陶海粟</a:t>
            </a:r>
            <a:r>
              <a:rPr lang="zh-CN" altLang="en-US"/>
              <a:t>：</a:t>
            </a:r>
          </a:p>
        </p:txBody>
      </p:sp>
      <p:sp>
        <p:nvSpPr>
          <p:cNvPr id="3" name="内容占位符 2"/>
          <p:cNvSpPr>
            <a:spLocks noGrp="1"/>
          </p:cNvSpPr>
          <p:nvPr>
            <p:ph idx="1"/>
          </p:nvPr>
        </p:nvSpPr>
        <p:spPr>
          <a:xfrm>
            <a:off x="173355" y="703580"/>
            <a:ext cx="11845925" cy="3472180"/>
          </a:xfrm>
        </p:spPr>
        <p:txBody>
          <a:bodyPr>
            <a:normAutofit/>
          </a:bodyPr>
          <a:lstStyle/>
          <a:p>
            <a:pPr marL="0" indent="0">
              <a:lnSpc>
                <a:spcPct val="110000"/>
              </a:lnSpc>
              <a:buNone/>
            </a:pPr>
            <a:r>
              <a:rPr lang="en-US" altLang="zh-CN"/>
              <a:t>    </a:t>
            </a:r>
            <a:r>
              <a:rPr lang="zh-CN" altLang="en-US" sz="2400">
                <a:latin typeface="楷体" panose="02010609060101010101" charset="-122"/>
                <a:ea typeface="楷体" panose="02010609060101010101" charset="-122"/>
              </a:rPr>
              <a:t>习近平在陕北的七年正处于我们国家一个特殊的时期，一个黑白颠倒、美丑错乱的时期。但是，在延川这个全国贫困县的贫瘠土地上，却在同时期中走出了习近平、孙立哲、路遥、史铁生等一批不甘平庸的青年，这并不是“文革”的成果，不是极左路线和乌托邦理论的成果。中国自古以来，不管是在盛世还是衰世，不管环境多么荒谬，总是有悬壶济世的良医出现，总是有“邑有流亡愧俸钱”的良吏出现，这是我们的民族能够生息绵延的脊梁所在。我们现在回忆这些青年人当年的脚步，不是歌颂什么虚幻的口号和运动，而是认可那些在艰难困苦之中仍然顽强地寻找和实现人生的意义、“男儿当自强”的精神。</a:t>
            </a:r>
          </a:p>
        </p:txBody>
      </p:sp>
      <p:sp>
        <p:nvSpPr>
          <p:cNvPr id="4" name="文本框 3"/>
          <p:cNvSpPr txBox="1"/>
          <p:nvPr/>
        </p:nvSpPr>
        <p:spPr>
          <a:xfrm>
            <a:off x="341630" y="4631055"/>
            <a:ext cx="7006590" cy="1630045"/>
          </a:xfrm>
          <a:prstGeom prst="rect">
            <a:avLst/>
          </a:prstGeom>
          <a:noFill/>
        </p:spPr>
        <p:txBody>
          <a:bodyPr wrap="square" rtlCol="0" anchor="t">
            <a:spAutoFit/>
          </a:bodyPr>
          <a:lstStyle/>
          <a:p>
            <a:r>
              <a:rPr lang="en-US" altLang="zh-CN"/>
              <a:t>    </a:t>
            </a:r>
            <a:r>
              <a:rPr lang="en-US" altLang="zh-CN" sz="2000">
                <a:latin typeface="楷体" panose="02010609060101010101" charset="-122"/>
                <a:ea typeface="楷体" panose="02010609060101010101" charset="-122"/>
              </a:rPr>
              <a:t>  </a:t>
            </a: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rPr>
              <a:t>陶海粟，</a:t>
            </a:r>
            <a:r>
              <a:rPr lang="zh-CN" altLang="en-US" sz="2000">
                <a:latin typeface="楷体" panose="02010609060101010101" charset="-122"/>
                <a:ea typeface="楷体" panose="02010609060101010101" charset="-122"/>
              </a:rPr>
              <a:t>1969年从北京清华附中到陕西省延川县段家圪塔大队插队，1971年被招聘为干部，曾先后任县团委书记和公社党委书记。1978年2月考入北京大学，毕业后曾在中央书记处研究室工作。长期与习近平保持交往，被称为引领习近平走向政坛的第一人。</a:t>
            </a:r>
          </a:p>
        </p:txBody>
      </p:sp>
      <p:pic>
        <p:nvPicPr>
          <p:cNvPr id="5" name="图片 4"/>
          <p:cNvPicPr>
            <a:picLocks noChangeAspect="1"/>
          </p:cNvPicPr>
          <p:nvPr/>
        </p:nvPicPr>
        <p:blipFill>
          <a:blip r:embed="rId2"/>
          <a:stretch>
            <a:fillRect/>
          </a:stretch>
        </p:blipFill>
        <p:spPr>
          <a:xfrm>
            <a:off x="8347710" y="3617595"/>
            <a:ext cx="3671570" cy="3240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9875" y="145415"/>
            <a:ext cx="2841625" cy="763270"/>
          </a:xfrm>
        </p:spPr>
        <p:txBody>
          <a:bodyPr/>
          <a:lstStyle/>
          <a:p>
            <a:r>
              <a:rPr lang="zh-CN" altLang="en-US" sz="48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贴近群众</a:t>
            </a:r>
          </a:p>
        </p:txBody>
      </p:sp>
      <p:sp>
        <p:nvSpPr>
          <p:cNvPr id="3" name="内容占位符 2"/>
          <p:cNvSpPr>
            <a:spLocks noGrp="1"/>
          </p:cNvSpPr>
          <p:nvPr>
            <p:ph idx="1"/>
          </p:nvPr>
        </p:nvSpPr>
        <p:spPr>
          <a:xfrm>
            <a:off x="6579870" y="776605"/>
            <a:ext cx="5283200" cy="4315460"/>
          </a:xfrm>
        </p:spPr>
        <p:txBody>
          <a:bodyPr>
            <a:normAutofit fontScale="90000"/>
          </a:bodyPr>
          <a:lstStyle/>
          <a:p>
            <a:pPr marL="0" indent="0">
              <a:lnSpc>
                <a:spcPct val="110000"/>
              </a:lnSpc>
              <a:buNone/>
            </a:pPr>
            <a:r>
              <a:rPr lang="en-US" altLang="zh-CN"/>
              <a:t>     </a:t>
            </a:r>
            <a:r>
              <a:rPr lang="zh-CN" altLang="en-US" b="1">
                <a:effectLst>
                  <a:outerShdw blurRad="38100" dist="38100" dir="2700000" algn="tl">
                    <a:srgbClr val="000000">
                      <a:alpha val="43137"/>
                    </a:srgbClr>
                  </a:outerShdw>
                </a:effectLst>
                <a:latin typeface="楷体" panose="02010609060101010101" charset="-122"/>
                <a:ea typeface="楷体" panose="02010609060101010101" charset="-122"/>
              </a:rPr>
              <a:t>上山下乡的经历，使我增进了对基层群众的感情。对于我们共产党人来说，老百姓是我们的衣食父母，我们必须牢记全心全意为人民服务的宗旨。要时刻牢记自己是人民的公仆，时刻将人民群众的衣食冷暖放在心上，把"人民拥护不拥护，人民赞成不赞成，人民高兴不高兴，人民答应不答应"作为想问题，干事业的出发点和落脚点。</a:t>
            </a:r>
          </a:p>
        </p:txBody>
      </p:sp>
      <p:pic>
        <p:nvPicPr>
          <p:cNvPr id="5" name="图片 4" descr="114566119"/>
          <p:cNvPicPr>
            <a:picLocks noChangeAspect="1"/>
          </p:cNvPicPr>
          <p:nvPr/>
        </p:nvPicPr>
        <p:blipFill>
          <a:blip r:embed="rId2"/>
          <a:stretch>
            <a:fillRect/>
          </a:stretch>
        </p:blipFill>
        <p:spPr>
          <a:xfrm>
            <a:off x="269875" y="1119505"/>
            <a:ext cx="5835015" cy="3543935"/>
          </a:xfrm>
          <a:prstGeom prst="rect">
            <a:avLst/>
          </a:prstGeom>
        </p:spPr>
      </p:pic>
      <p:sp>
        <p:nvSpPr>
          <p:cNvPr id="4" name="文本框 3"/>
          <p:cNvSpPr txBox="1"/>
          <p:nvPr/>
        </p:nvSpPr>
        <p:spPr>
          <a:xfrm>
            <a:off x="269875" y="4663440"/>
            <a:ext cx="5844540" cy="2072640"/>
          </a:xfrm>
          <a:prstGeom prst="rect">
            <a:avLst/>
          </a:prstGeom>
          <a:noFill/>
        </p:spPr>
        <p:txBody>
          <a:bodyPr wrap="square" rtlCol="0" anchor="t">
            <a:spAutoFit/>
          </a:bodyPr>
          <a:lstStyle/>
          <a:p>
            <a:pPr algn="ct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sym typeface="+mn-ea"/>
              </a:rPr>
              <a:t>深入基层不放松，</a:t>
            </a:r>
          </a:p>
          <a:p>
            <a:pPr algn="ct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sym typeface="+mn-ea"/>
              </a:rPr>
              <a:t>立根原在群众中。</a:t>
            </a:r>
          </a:p>
          <a:p>
            <a:pPr algn="ct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sym typeface="+mn-ea"/>
              </a:rPr>
              <a:t>千磨万击还坚劲，</a:t>
            </a:r>
          </a:p>
          <a:p>
            <a:pPr algn="ct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sym typeface="+mn-ea"/>
              </a:rPr>
              <a:t>任尔东西南北风。</a:t>
            </a:r>
          </a:p>
          <a:p>
            <a:r>
              <a:rPr lang="zh-CN" altLang="en-US" b="1">
                <a:effectLst>
                  <a:outerShdw blurRad="38100" dist="38100" dir="2700000" algn="tl">
                    <a:srgbClr val="000000">
                      <a:alpha val="43137"/>
                    </a:srgbClr>
                  </a:outerShdw>
                </a:effectLst>
                <a:latin typeface="楷体" panose="02010609060101010101" charset="-122"/>
                <a:ea typeface="楷体" panose="02010609060101010101" charset="-122"/>
                <a:sym typeface="+mn-ea"/>
              </a:rPr>
              <a:t>习近平化郑板桥《竹石》作为上山下乡最深刻的体会</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7175"/>
            <a:ext cx="4538345" cy="549275"/>
          </a:xfrm>
        </p:spPr>
        <p:txBody>
          <a:bodyPr/>
          <a:lstStyle/>
          <a:p>
            <a:r>
              <a:rPr lang="zh-CN" altLang="en-US" sz="3600" b="1">
                <a:effectLst>
                  <a:outerShdw blurRad="38100" dist="38100" dir="2700000" algn="tl">
                    <a:srgbClr val="000000">
                      <a:alpha val="43137"/>
                    </a:srgbClr>
                  </a:outerShdw>
                </a:effectLst>
                <a:latin typeface="楷体" panose="02010609060101010101" charset="-122"/>
                <a:ea typeface="楷体" panose="02010609060101010101" charset="-122"/>
              </a:rPr>
              <a:t>谦虚谨慎，不骄不躁</a:t>
            </a:r>
            <a:endParaRPr lang="zh-CN" altLang="en-US"/>
          </a:p>
        </p:txBody>
      </p:sp>
      <p:pic>
        <p:nvPicPr>
          <p:cNvPr id="4" name="内容占位符 3" descr="0019d18399f61270767836"/>
          <p:cNvPicPr>
            <a:picLocks noGrp="1" noChangeAspect="1"/>
          </p:cNvPicPr>
          <p:nvPr>
            <p:ph idx="1"/>
          </p:nvPr>
        </p:nvPicPr>
        <p:blipFill>
          <a:blip r:embed="rId2"/>
          <a:stretch>
            <a:fillRect/>
          </a:stretch>
        </p:blipFill>
        <p:spPr>
          <a:xfrm>
            <a:off x="462280" y="2562860"/>
            <a:ext cx="6138545" cy="3949700"/>
          </a:xfrm>
          <a:prstGeom prst="rect">
            <a:avLst/>
          </a:prstGeom>
        </p:spPr>
      </p:pic>
      <p:pic>
        <p:nvPicPr>
          <p:cNvPr id="5" name="图片 4" descr="习近平下乡调研"/>
          <p:cNvPicPr>
            <a:picLocks noChangeAspect="1"/>
          </p:cNvPicPr>
          <p:nvPr/>
        </p:nvPicPr>
        <p:blipFill>
          <a:blip r:embed="rId3"/>
          <a:stretch>
            <a:fillRect/>
          </a:stretch>
        </p:blipFill>
        <p:spPr>
          <a:xfrm>
            <a:off x="7034530" y="257175"/>
            <a:ext cx="4305935" cy="6391910"/>
          </a:xfrm>
          <a:prstGeom prst="rect">
            <a:avLst/>
          </a:prstGeom>
        </p:spPr>
      </p:pic>
      <p:sp>
        <p:nvSpPr>
          <p:cNvPr id="100" name="文本框 99"/>
          <p:cNvSpPr txBox="1"/>
          <p:nvPr/>
        </p:nvSpPr>
        <p:spPr>
          <a:xfrm>
            <a:off x="333375" y="1236345"/>
            <a:ext cx="6133465" cy="822960"/>
          </a:xfrm>
          <a:prstGeom prst="rect">
            <a:avLst/>
          </a:prstGeom>
          <a:noFill/>
          <a:ln w="9525">
            <a:noFill/>
          </a:ln>
        </p:spPr>
        <p:txBody>
          <a:bodyPr wrap="square">
            <a:spAutoFit/>
          </a:bodyPr>
          <a:lstStyle/>
          <a:p>
            <a:pPr marL="0" indent="0" algn="l"/>
            <a:r>
              <a:rPr lang="en-US" altLang="zh-CN" sz="1600" b="0" u="none">
                <a:latin typeface="宋体" panose="02010600030101010101" pitchFamily="2" charset="-122"/>
                <a:ea typeface="宋体" panose="02010600030101010101" pitchFamily="2" charset="-122"/>
                <a:cs typeface="宋体" panose="02010600030101010101" pitchFamily="2" charset="-122"/>
              </a:rPr>
              <a:t>   </a:t>
            </a:r>
            <a:r>
              <a:rPr lang="en-US" altLang="zh-CN" sz="2400" b="0" u="none">
                <a:latin typeface="楷体" panose="02010609060101010101" charset="-122"/>
                <a:ea typeface="楷体" panose="02010609060101010101" charset="-122"/>
                <a:cs typeface="宋体" panose="02010600030101010101" pitchFamily="2" charset="-122"/>
              </a:rPr>
              <a:t> </a:t>
            </a:r>
            <a:r>
              <a:rPr lang="zh-CN" altLang="en-US" sz="2400" b="1" u="none">
                <a:latin typeface="楷体" panose="02010609060101010101" charset="-122"/>
                <a:ea typeface="楷体" panose="02010609060101010101" charset="-122"/>
                <a:cs typeface="宋体" panose="02010600030101010101" pitchFamily="2" charset="-122"/>
              </a:rPr>
              <a:t>要团结上级、同事和下级。团结是一种能力，一种品质，一种胸怀，一种智慧。</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69155" y="330101"/>
            <a:ext cx="7091680" cy="583565"/>
          </a:xfrm>
          <a:prstGeom prst="rect">
            <a:avLst/>
          </a:prstGeom>
          <a:noFill/>
        </p:spPr>
        <p:txBody>
          <a:bodyPr wrap="none" rtlCol="0">
            <a:spAutoFit/>
          </a:bodyPr>
          <a:lstStyle/>
          <a:p>
            <a:pPr algn="l">
              <a:defRPr/>
            </a:pPr>
            <a:r>
              <a:rPr lang="zh-CN" altLang="en-US" sz="3200" b="1" dirty="0">
                <a:solidFill>
                  <a:srgbClr val="C00000"/>
                </a:solidFill>
                <a:latin typeface="微软雅黑" panose="020B0503020204020204" pitchFamily="34" charset="-122"/>
                <a:ea typeface="微软雅黑" panose="020B0503020204020204" pitchFamily="34" charset="-122"/>
              </a:rPr>
              <a:t>我们新时代领导干部该怎样贯彻学习？</a:t>
            </a:r>
          </a:p>
        </p:txBody>
      </p:sp>
      <p:grpSp>
        <p:nvGrpSpPr>
          <p:cNvPr id="3" name="组合 2"/>
          <p:cNvGrpSpPr/>
          <p:nvPr/>
        </p:nvGrpSpPr>
        <p:grpSpPr>
          <a:xfrm>
            <a:off x="1269365" y="3056890"/>
            <a:ext cx="7689850" cy="2917189"/>
            <a:chOff x="1266390" y="2977312"/>
            <a:chExt cx="7774345" cy="2970120"/>
          </a:xfrm>
        </p:grpSpPr>
        <p:sp>
          <p:nvSpPr>
            <p:cNvPr id="17" name="MH_Text_1"/>
            <p:cNvSpPr>
              <a:spLocks noChangeArrowheads="1"/>
            </p:cNvSpPr>
            <p:nvPr>
              <p:custDataLst>
                <p:tags r:id="rId1"/>
              </p:custDataLst>
            </p:nvPr>
          </p:nvSpPr>
          <p:spPr bwMode="auto">
            <a:xfrm>
              <a:off x="1266390" y="2977312"/>
              <a:ext cx="7774345" cy="2970120"/>
            </a:xfrm>
            <a:prstGeom prst="rect">
              <a:avLst/>
            </a:prstGeom>
            <a:solidFill>
              <a:srgbClr val="C00000"/>
            </a:solidFill>
            <a:ln>
              <a:noFill/>
            </a:ln>
          </p:spPr>
          <p:txBody>
            <a:bodyPr lIns="180000" tIns="108000" rIns="180000" bIns="1080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None/>
                <a:defRPr/>
              </a:pPr>
              <a:endParaRPr lang="zh-CN" altLang="en-US" sz="1400" dirty="0">
                <a:solidFill>
                  <a:srgbClr val="FFFFFF"/>
                </a:solidFill>
                <a:latin typeface="+mn-lt"/>
                <a:ea typeface="+mn-ea"/>
              </a:endParaRPr>
            </a:p>
          </p:txBody>
        </p:sp>
        <p:sp>
          <p:nvSpPr>
            <p:cNvPr id="2" name="矩形 1"/>
            <p:cNvSpPr/>
            <p:nvPr/>
          </p:nvSpPr>
          <p:spPr>
            <a:xfrm>
              <a:off x="1503290" y="2999923"/>
              <a:ext cx="7287061" cy="2858896"/>
            </a:xfrm>
            <a:prstGeom prst="rect">
              <a:avLst/>
            </a:prstGeom>
          </p:spPr>
          <p:txBody>
            <a:bodyPr wrap="square">
              <a:spAutoFit/>
            </a:bodyPr>
            <a:lstStyle/>
            <a:p>
              <a:pPr algn="just">
                <a:lnSpc>
                  <a:spcPct val="150000"/>
                </a:lnSpc>
                <a:defRPr/>
              </a:pPr>
              <a:r>
                <a:rPr lang="zh-CN" altLang="en-US" sz="2000" b="1" dirty="0">
                  <a:solidFill>
                    <a:srgbClr val="FFFAF0"/>
                  </a:solidFill>
                  <a:latin typeface="微软雅黑" panose="020B0503020204020204" pitchFamily="34" charset="-122"/>
                  <a:ea typeface="微软雅黑" panose="020B0503020204020204" pitchFamily="34" charset="-122"/>
                </a:rPr>
                <a:t>习近平总书记在十九大报告中指出，中国共产党人的初心和使命，就是为中国人民谋幸福，为中华民族谋复兴。</a:t>
              </a:r>
            </a:p>
            <a:p>
              <a:pPr algn="just">
                <a:lnSpc>
                  <a:spcPct val="150000"/>
                </a:lnSpc>
                <a:defRPr/>
              </a:pPr>
              <a:r>
                <a:rPr lang="zh-CN" altLang="en-US" sz="2000" b="1" dirty="0">
                  <a:solidFill>
                    <a:srgbClr val="FFFAF0"/>
                  </a:solidFill>
                  <a:latin typeface="微软雅黑" panose="020B0503020204020204" pitchFamily="34" charset="-122"/>
                  <a:ea typeface="微软雅黑" panose="020B0503020204020204" pitchFamily="34" charset="-122"/>
                </a:rPr>
                <a:t>“不忘初心，方得始终。”七年的知青岁月，铸就了习近平总书记不变的“初心”和坚定的理想信念，是他以人民为中心发展思想的历史起点。作为新时代党员干部，我们要永葆中国共产党人的初心和使命。</a:t>
              </a:r>
              <a:endParaRPr sz="2000" b="1" dirty="0">
                <a:solidFill>
                  <a:srgbClr val="FFFAF0"/>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269883" y="1762720"/>
            <a:ext cx="7689215" cy="914400"/>
            <a:chOff x="1269565" y="1762720"/>
            <a:chExt cx="7689215" cy="914400"/>
          </a:xfrm>
        </p:grpSpPr>
        <p:sp>
          <p:nvSpPr>
            <p:cNvPr id="18" name="矩形: 圆角 17"/>
            <p:cNvSpPr/>
            <p:nvPr/>
          </p:nvSpPr>
          <p:spPr>
            <a:xfrm>
              <a:off x="1269565" y="1762720"/>
              <a:ext cx="7689215"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162394" y="1958310"/>
              <a:ext cx="5211683" cy="523220"/>
            </a:xfrm>
            <a:prstGeom prst="rect">
              <a:avLst/>
            </a:prstGeom>
          </p:spPr>
          <p:txBody>
            <a:bodyPr wrap="none">
              <a:spAutoFit/>
            </a:bodyPr>
            <a:lstStyle/>
            <a:p>
              <a:pPr>
                <a:defRPr/>
              </a:pPr>
              <a:r>
                <a:rPr lang="zh-CN" altLang="en-US" sz="2800" b="1" dirty="0">
                  <a:solidFill>
                    <a:srgbClr val="FFFAF0"/>
                  </a:solidFill>
                  <a:latin typeface="微软雅黑" panose="020B0503020204020204" pitchFamily="34" charset="-122"/>
                  <a:ea typeface="微软雅黑" panose="020B0503020204020204" pitchFamily="34" charset="-122"/>
                </a:rPr>
                <a:t>永葆中国共产党人的初心和使命</a:t>
              </a:r>
            </a:p>
          </p:txBody>
        </p:sp>
        <p:sp>
          <p:nvSpPr>
            <p:cNvPr id="19" name="矩形 18"/>
            <p:cNvSpPr/>
            <p:nvPr/>
          </p:nvSpPr>
          <p:spPr>
            <a:xfrm>
              <a:off x="1503290" y="1927636"/>
              <a:ext cx="413896" cy="584775"/>
            </a:xfrm>
            <a:prstGeom prst="rect">
              <a:avLst/>
            </a:prstGeom>
          </p:spPr>
          <p:txBody>
            <a:bodyPr wrap="none">
              <a:spAutoFit/>
            </a:bodyPr>
            <a:lstStyle/>
            <a:p>
              <a:pPr>
                <a:defRPr/>
              </a:pPr>
              <a:r>
                <a:rPr lang="en-US" sz="3200" b="1" dirty="0">
                  <a:solidFill>
                    <a:srgbClr val="FFFAF0"/>
                  </a:solidFill>
                  <a:latin typeface="Century Gothic" panose="020B0502020202020204" pitchFamily="34" charset="0"/>
                  <a:ea typeface="微软雅黑" panose="020B0503020204020204" pitchFamily="34" charset="-122"/>
                </a:rPr>
                <a:t>4</a:t>
              </a:r>
            </a:p>
          </p:txBody>
        </p:sp>
      </p:gr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7.40741E-7 L 0.14518 -0.00023 " pathEditMode="relative" rAng="0" ptsTypes="AA">
                                      <p:cBhvr>
                                        <p:cTn id="9" dur="1000" spd="-100000" fill="hold"/>
                                        <p:tgtEl>
                                          <p:spTgt spid="5"/>
                                        </p:tgtEl>
                                        <p:attrNameLst>
                                          <p:attrName>ppt_x</p:attrName>
                                          <p:attrName>ppt_y</p:attrName>
                                        </p:attrNameLst>
                                      </p:cBhvr>
                                      <p:rCtr x="7253" y="-23"/>
                                    </p:animMotion>
                                  </p:childTnLst>
                                </p:cTn>
                              </p:par>
                              <p:par>
                                <p:cTn id="10" presetID="10"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750"/>
                                  </p:stCondLst>
                                  <p:childTnLst>
                                    <p:animMotion origin="layout" path="M 6.25E-7 -1.11111E-6 L -0.12695 -0.00046 " pathEditMode="relative" rAng="0" ptsTypes="AA">
                                      <p:cBhvr>
                                        <p:cTn id="14" dur="1000" spd="-100000" fill="hold"/>
                                        <p:tgtEl>
                                          <p:spTgt spid="20"/>
                                        </p:tgtEl>
                                        <p:attrNameLst>
                                          <p:attrName>ppt_x</p:attrName>
                                          <p:attrName>ppt_y</p:attrName>
                                        </p:attrNameLst>
                                      </p:cBhvr>
                                      <p:rCtr x="-6354" y="-23"/>
                                    </p:animMotion>
                                  </p:childTnLst>
                                </p:cTn>
                              </p:par>
                              <p:par>
                                <p:cTn id="15" presetID="10" presetClass="entr" presetSubtype="0" fill="hold" nodeType="withEffect">
                                  <p:stCondLst>
                                    <p:cond delay="1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25245" y="268605"/>
            <a:ext cx="7001510" cy="733425"/>
          </a:xfrm>
        </p:spPr>
        <p:txBody>
          <a:bodyPr/>
          <a:lstStyle/>
          <a:p>
            <a:r>
              <a:rPr lang="zh-CN" altLang="en-US" sz="3600" b="1">
                <a:solidFill>
                  <a:srgbClr val="FF0000"/>
                </a:solidFill>
                <a:effectLst>
                  <a:outerShdw blurRad="38100" dist="38100" dir="2700000" algn="tl">
                    <a:srgbClr val="000000">
                      <a:alpha val="43137"/>
                    </a:srgbClr>
                  </a:outerShdw>
                </a:effectLst>
                <a:latin typeface="幼圆" panose="02010509060101010101" charset="-122"/>
                <a:ea typeface="幼圆" panose="02010509060101010101" charset="-122"/>
              </a:rPr>
              <a:t>你的奋斗里，有没有一条梁家河</a:t>
            </a:r>
            <a:r>
              <a:rPr lang="zh-CN" altLang="en-US" sz="3200" b="1">
                <a:solidFill>
                  <a:srgbClr val="FF0000"/>
                </a:solidFill>
                <a:effectLst>
                  <a:outerShdw blurRad="38100" dist="38100" dir="2700000" algn="tl">
                    <a:srgbClr val="000000">
                      <a:alpha val="43137"/>
                    </a:srgbClr>
                  </a:outerShdw>
                </a:effectLst>
              </a:rPr>
              <a:t>？</a:t>
            </a:r>
          </a:p>
        </p:txBody>
      </p:sp>
      <p:sp>
        <p:nvSpPr>
          <p:cNvPr id="3" name="内容占位符 2"/>
          <p:cNvSpPr>
            <a:spLocks noGrp="1"/>
          </p:cNvSpPr>
          <p:nvPr>
            <p:ph idx="1"/>
          </p:nvPr>
        </p:nvSpPr>
        <p:spPr>
          <a:xfrm>
            <a:off x="864870" y="1252855"/>
            <a:ext cx="7922260" cy="4351655"/>
          </a:xfrm>
        </p:spPr>
        <p:txBody>
          <a:bodyPr/>
          <a:lstStyle/>
          <a:p>
            <a:pPr marL="0" indent="0">
              <a:buNone/>
            </a:pPr>
            <a:r>
              <a:rPr lang="en-US" altLang="zh-CN" b="1">
                <a:latin typeface="楷体" panose="02010609060101010101" charset="-122"/>
                <a:ea typeface="楷体" panose="02010609060101010101" charset="-122"/>
              </a:rPr>
              <a:t>    </a:t>
            </a:r>
            <a:r>
              <a:rPr lang="zh-CN" altLang="en-US" b="1">
                <a:latin typeface="楷体" panose="02010609060101010101" charset="-122"/>
                <a:ea typeface="楷体" panose="02010609060101010101" charset="-122"/>
              </a:rPr>
              <a:t>习近平在梁家河时，吃苦耐劳、热爱学习，信念坚定，他的青春故事可以带给大家很多启迪。</a:t>
            </a:r>
          </a:p>
          <a:p>
            <a:pPr marL="0" indent="0">
              <a:buNone/>
            </a:pPr>
            <a:r>
              <a:rPr lang="zh-CN" altLang="en-US">
                <a:latin typeface="楷体" panose="02010609060101010101" charset="-122"/>
                <a:ea typeface="楷体" panose="02010609060101010101" charset="-122"/>
              </a:rPr>
              <a:t>  “我人生第一步所学到的都是在梁家河。不要小看梁家河，这是有大学问的地方。我永远不会忘记梁家河，永远不会忘记父老乡亲，永远不会忘记老区人民。”</a:t>
            </a:r>
          </a:p>
        </p:txBody>
      </p:sp>
      <p:pic>
        <p:nvPicPr>
          <p:cNvPr id="4" name="图片 3"/>
          <p:cNvPicPr>
            <a:picLocks noChangeAspect="1"/>
          </p:cNvPicPr>
          <p:nvPr/>
        </p:nvPicPr>
        <p:blipFill>
          <a:blip r:embed="rId2"/>
          <a:stretch>
            <a:fillRect/>
          </a:stretch>
        </p:blipFill>
        <p:spPr>
          <a:xfrm>
            <a:off x="9226550" y="123825"/>
            <a:ext cx="2969260" cy="6734175"/>
          </a:xfrm>
          <a:prstGeom prst="rect">
            <a:avLst/>
          </a:prstGeom>
        </p:spPr>
      </p:pic>
      <p:sp>
        <p:nvSpPr>
          <p:cNvPr id="5" name="文本框 4"/>
          <p:cNvSpPr txBox="1"/>
          <p:nvPr/>
        </p:nvSpPr>
        <p:spPr>
          <a:xfrm>
            <a:off x="427355" y="5427980"/>
            <a:ext cx="8578850" cy="1371600"/>
          </a:xfrm>
          <a:prstGeom prst="rect">
            <a:avLst/>
          </a:prstGeom>
          <a:noFill/>
        </p:spPr>
        <p:txBody>
          <a:bodyPr wrap="square" rtlCol="0" anchor="t">
            <a:spAutoFit/>
          </a:bodyPr>
          <a:lstStyle/>
          <a:p>
            <a:r>
              <a:rPr lang="en-US" altLang="zh-CN" sz="2400">
                <a:latin typeface="楷体" panose="02010609060101010101" charset="-122"/>
                <a:ea typeface="楷体" panose="02010609060101010101" charset="-122"/>
              </a:rPr>
              <a:t>   </a:t>
            </a:r>
            <a:r>
              <a:rPr lang="en-US" altLang="zh-CN" sz="2000">
                <a:latin typeface="楷体" panose="02010609060101010101" charset="-122"/>
                <a:ea typeface="楷体" panose="02010609060101010101" charset="-122"/>
              </a:rPr>
              <a:t> </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人生的脚步一直在路上，任何时候都不能忘记那一颗初心。有诗人这样告诫世人：“我们已经走得太远，以至于忘记了为什么而出发。”</a:t>
            </a:r>
          </a:p>
        </p:txBody>
      </p:sp>
      <p:sp>
        <p:nvSpPr>
          <p:cNvPr id="6" name="文本框 5"/>
          <p:cNvSpPr txBox="1"/>
          <p:nvPr/>
        </p:nvSpPr>
        <p:spPr>
          <a:xfrm>
            <a:off x="864870" y="3810635"/>
            <a:ext cx="7948930" cy="1371600"/>
          </a:xfrm>
          <a:prstGeom prst="rect">
            <a:avLst/>
          </a:prstGeom>
          <a:noFill/>
        </p:spPr>
        <p:txBody>
          <a:bodyPr wrap="square" rtlCol="0" anchor="t">
            <a:spAutoFit/>
          </a:bodyPr>
          <a:lstStyle/>
          <a:p>
            <a:r>
              <a:rPr lang="en-US" altLang="zh-CN" sz="2800">
                <a:latin typeface="楷体" panose="02010609060101010101" charset="-122"/>
                <a:ea typeface="楷体" panose="02010609060101010101" charset="-122"/>
              </a:rPr>
              <a:t>    </a:t>
            </a:r>
            <a:r>
              <a:rPr lang="zh-CN" altLang="en-US" sz="2800">
                <a:latin typeface="楷体" panose="02010609060101010101" charset="-122"/>
                <a:ea typeface="楷体" panose="02010609060101010101" charset="-122"/>
              </a:rPr>
              <a:t>在“恰同学少年”的宝贵青春年华里，很多人都曾有过拼搏奋斗的足迹，心中都淌着一条梁家河。</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4200"/>
                    </a14:imgEffect>
                  </a14:imgLayer>
                </a14:imgProps>
              </a:ext>
              <a:ext uri="{28A0092B-C50C-407E-A947-70E740481C1C}">
                <a14:useLocalDpi xmlns:a14="http://schemas.microsoft.com/office/drawing/2010/main" val="0"/>
              </a:ext>
            </a:extLst>
          </a:blip>
          <a:stretch>
            <a:fillRect/>
          </a:stretch>
        </p:blipFill>
        <p:spPr>
          <a:xfrm>
            <a:off x="176647" y="3581400"/>
            <a:ext cx="1562100" cy="3276600"/>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1299592" y="5141929"/>
            <a:ext cx="3186242" cy="1734457"/>
          </a:xfrm>
          <a:prstGeom prst="rect">
            <a:avLst/>
          </a:prstGeom>
        </p:spPr>
      </p:pic>
      <p:grpSp>
        <p:nvGrpSpPr>
          <p:cNvPr id="126" name="组合 125"/>
          <p:cNvGrpSpPr/>
          <p:nvPr/>
        </p:nvGrpSpPr>
        <p:grpSpPr>
          <a:xfrm>
            <a:off x="1685129" y="1794586"/>
            <a:ext cx="2232000" cy="2232000"/>
            <a:chOff x="3851921" y="107991"/>
            <a:chExt cx="1792566" cy="1792567"/>
          </a:xfrm>
        </p:grpSpPr>
        <p:sp>
          <p:nvSpPr>
            <p:cNvPr id="12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任意多边形 12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p:cNvCxnSpPr/>
          <p:nvPr/>
        </p:nvCxnSpPr>
        <p:spPr>
          <a:xfrm>
            <a:off x="5312012" y="1641653"/>
            <a:ext cx="5760000" cy="0"/>
          </a:xfrm>
          <a:prstGeom prst="line">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490445" y="496853"/>
            <a:ext cx="1402080" cy="829945"/>
          </a:xfrm>
          <a:prstGeom prst="rect">
            <a:avLst/>
          </a:prstGeom>
        </p:spPr>
        <p:txBody>
          <a:bodyPr wrap="none">
            <a:spAutoFit/>
          </a:bodyPr>
          <a:lstStyle/>
          <a:p>
            <a:r>
              <a:rPr lang="zh-CN" altLang="en-US" sz="4800" b="1" i="0" dirty="0">
                <a:solidFill>
                  <a:srgbClr val="C00000"/>
                </a:solidFill>
                <a:latin typeface="微软雅黑" panose="020B0503020204020204" pitchFamily="34" charset="-122"/>
                <a:ea typeface="微软雅黑" panose="020B0503020204020204" pitchFamily="34" charset="-122"/>
                <a:cs typeface="方正苏新诗柳楷简体-yolan" panose="02000000000000000000" pitchFamily="2" charset="-122"/>
              </a:rPr>
              <a:t>结语</a:t>
            </a:r>
          </a:p>
        </p:txBody>
      </p:sp>
      <p:sp>
        <p:nvSpPr>
          <p:cNvPr id="10" name="矩形 9"/>
          <p:cNvSpPr/>
          <p:nvPr/>
        </p:nvSpPr>
        <p:spPr>
          <a:xfrm>
            <a:off x="5312012" y="1794802"/>
            <a:ext cx="5760000" cy="3905043"/>
          </a:xfrm>
          <a:prstGeom prst="rect">
            <a:avLst/>
          </a:prstGeom>
        </p:spPr>
        <p:txBody>
          <a:bodyPr wrap="square">
            <a:spAutoFit/>
          </a:bodyPr>
          <a:lstStyle/>
          <a:p>
            <a:pPr algn="just">
              <a:lnSpc>
                <a:spcPct val="150000"/>
              </a:lnSpc>
              <a:defRPr/>
            </a:pPr>
            <a:r>
              <a:rPr lang="zh-CN" altLang="en-US" sz="2400" b="1" dirty="0">
                <a:solidFill>
                  <a:srgbClr val="836A62"/>
                </a:solidFill>
                <a:latin typeface="微软雅黑" panose="020B0503020204020204" pitchFamily="34" charset="-122"/>
                <a:ea typeface="微软雅黑" panose="020B0503020204020204" pitchFamily="34" charset="-122"/>
                <a:sym typeface="+mn-ea"/>
              </a:rPr>
              <a:t>伟人的故事不是今天就能全部叙述完，改革的步伐也不是今天就能实现，让我们在伟人的足迹中感受奋进的力量，不忘初心，牢记使命，高举中国特色社会主义伟大旗帜，为决胜全面建成小康社会，夺取新时代中国特色社会主义伟大胜利，为实现中华民族伟大复兴的中国梦不懈奋斗。</a:t>
            </a:r>
            <a:endParaRPr lang="zh-CN" altLang="en-US" sz="2800" b="1" dirty="0">
              <a:solidFill>
                <a:srgbClr val="836A62"/>
              </a:solidFill>
              <a:latin typeface="微软雅黑" panose="020B0503020204020204" pitchFamily="34" charset="-122"/>
              <a:ea typeface="微软雅黑" panose="020B0503020204020204" pitchFamily="34" charset="-122"/>
              <a:sym typeface="+mn-ea"/>
            </a:endParaRPr>
          </a:p>
        </p:txBody>
      </p:sp>
      <p:pic>
        <p:nvPicPr>
          <p:cNvPr id="16" name="图片 15"/>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355"/>
                    </a14:imgEffect>
                  </a14:imgLayer>
                </a14:imgProps>
              </a:ext>
              <a:ext uri="{28A0092B-C50C-407E-A947-70E740481C1C}">
                <a14:useLocalDpi xmlns:a14="http://schemas.microsoft.com/office/drawing/2010/main" val="0"/>
              </a:ext>
            </a:extLst>
          </a:blip>
          <a:srcRect t="-1"/>
          <a:stretch>
            <a:fillRect/>
          </a:stretch>
        </p:blipFill>
        <p:spPr>
          <a:xfrm rot="16200000">
            <a:off x="56990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42"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26"/>
                                        </p:tgtEl>
                                        <p:attrNameLst>
                                          <p:attrName>style.visibility</p:attrName>
                                        </p:attrNameLst>
                                      </p:cBhvr>
                                      <p:to>
                                        <p:strVal val="visible"/>
                                      </p:to>
                                    </p:set>
                                    <p:anim calcmode="lin" valueType="num">
                                      <p:cBhvr>
                                        <p:cTn id="19" dur="500" fill="hold"/>
                                        <p:tgtEl>
                                          <p:spTgt spid="126"/>
                                        </p:tgtEl>
                                        <p:attrNameLst>
                                          <p:attrName>ppt_w</p:attrName>
                                        </p:attrNameLst>
                                      </p:cBhvr>
                                      <p:tavLst>
                                        <p:tav tm="0">
                                          <p:val>
                                            <p:fltVal val="0"/>
                                          </p:val>
                                        </p:tav>
                                        <p:tav tm="100000">
                                          <p:val>
                                            <p:strVal val="#ppt_w"/>
                                          </p:val>
                                        </p:tav>
                                      </p:tavLst>
                                    </p:anim>
                                    <p:anim calcmode="lin" valueType="num">
                                      <p:cBhvr>
                                        <p:cTn id="20" dur="500" fill="hold"/>
                                        <p:tgtEl>
                                          <p:spTgt spid="126"/>
                                        </p:tgtEl>
                                        <p:attrNameLst>
                                          <p:attrName>ppt_h</p:attrName>
                                        </p:attrNameLst>
                                      </p:cBhvr>
                                      <p:tavLst>
                                        <p:tav tm="0">
                                          <p:val>
                                            <p:fltVal val="0"/>
                                          </p:val>
                                        </p:tav>
                                        <p:tav tm="100000">
                                          <p:val>
                                            <p:strVal val="#ppt_h"/>
                                          </p:val>
                                        </p:tav>
                                      </p:tavLst>
                                    </p:anim>
                                    <p:animEffect transition="in" filter="fade">
                                      <p:cBhvr>
                                        <p:cTn id="21" dur="500"/>
                                        <p:tgtEl>
                                          <p:spTgt spid="126"/>
                                        </p:tgtEl>
                                      </p:cBhvr>
                                    </p:animEffect>
                                  </p:childTnLst>
                                </p:cTn>
                              </p:par>
                              <p:par>
                                <p:cTn id="22" presetID="26" presetClass="emph" presetSubtype="0" fill="hold" nodeType="withEffect">
                                  <p:stCondLst>
                                    <p:cond delay="1500"/>
                                  </p:stCondLst>
                                  <p:childTnLst>
                                    <p:animEffect transition="out" filter="fade">
                                      <p:cBhvr>
                                        <p:cTn id="23" dur="500" tmFilter="0, 0; .2, .5; .8, .5; 1, 0"/>
                                        <p:tgtEl>
                                          <p:spTgt spid="126"/>
                                        </p:tgtEl>
                                      </p:cBhvr>
                                    </p:animEffect>
                                    <p:animScale>
                                      <p:cBhvr>
                                        <p:cTn id="24" dur="250" autoRev="1" fill="hold"/>
                                        <p:tgtEl>
                                          <p:spTgt spid="126"/>
                                        </p:tgtEl>
                                      </p:cBhvr>
                                      <p:by x="105000" y="105000"/>
                                    </p:animScale>
                                  </p:childTnLst>
                                </p:cTn>
                              </p:par>
                              <p:par>
                                <p:cTn id="25" presetID="22" presetClass="entr" presetSubtype="8"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750"/>
                                        <p:tgtEl>
                                          <p:spTgt spid="8"/>
                                        </p:tgtEl>
                                      </p:cBhvr>
                                    </p:animEffect>
                                  </p:childTnLst>
                                </p:cTn>
                              </p:par>
                              <p:par>
                                <p:cTn id="28" presetID="22" presetClass="entr" presetSubtype="8" fill="hold" nodeType="withEffect">
                                  <p:stCondLst>
                                    <p:cond delay="25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42" presetClass="entr" presetSubtype="0" fill="hold" grpId="0" nodeType="withEffect">
                                  <p:stCondLst>
                                    <p:cond delay="2750"/>
                                  </p:stCondLst>
                                  <p:iterate type="lt">
                                    <p:tmPct val="1554"/>
                                  </p:iterate>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640" y="0"/>
            <a:ext cx="6063615" cy="6797040"/>
          </a:xfrm>
          <a:prstGeom prst="rect">
            <a:avLst/>
          </a:prstGeom>
          <a:noFill/>
          <a:ln w="57150">
            <a:solidFill>
              <a:srgbClr val="FF0000"/>
            </a:solidFill>
          </a:ln>
        </p:spPr>
        <p:txBody>
          <a:bodyPr wrap="square" rtlCol="0" anchor="t">
            <a:spAutoFit/>
          </a:bodyPr>
          <a:lstStyle/>
          <a:p>
            <a:pPr>
              <a:lnSpc>
                <a:spcPct val="110000"/>
              </a:lnSpc>
            </a:pP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rPr>
              <a:t>敬爱的爸爸：</a:t>
            </a:r>
          </a:p>
          <a:p>
            <a:pPr>
              <a:lnSpc>
                <a:spcPct val="110000"/>
              </a:lnSpc>
            </a:pPr>
            <a:r>
              <a:rPr lang="zh-CN" altLang="en-US" sz="2000">
                <a:latin typeface="楷体" panose="02010609060101010101" charset="-122"/>
                <a:ea typeface="楷体" panose="02010609060101010101" charset="-122"/>
              </a:rPr>
              <a:t>    今天是您的88周岁生日，中国人将之称为米寿。若按旧历虚两岁的话，又是您90岁大寿。这是一个值得庆祝的大喜日子。昨晚我辗转反侧，夜不能寐，既为庆祝您的生日而激动，又因未能前往祝寿而感到遗憾和自责。</a:t>
            </a:r>
          </a:p>
          <a:p>
            <a:pPr>
              <a:lnSpc>
                <a:spcPct val="110000"/>
              </a:lnSpc>
            </a:pPr>
            <a:r>
              <a:rPr lang="zh-CN" altLang="en-US" sz="2000">
                <a:latin typeface="楷体" panose="02010609060101010101" charset="-122"/>
                <a:ea typeface="楷体" panose="02010609060101010101" charset="-122"/>
              </a:rPr>
              <a:t>    自我呱呱落地以来，已随父母相伴48年，对父母的认知也和对父母的感情一样，久而弥深。我从您身上要继承和学习的高尚品质很多，最主要的有如下几点：</a:t>
            </a:r>
          </a:p>
          <a:p>
            <a:pPr>
              <a:lnSpc>
                <a:spcPct val="110000"/>
              </a:lnSpc>
            </a:pPr>
            <a:r>
              <a:rPr lang="zh-CN" altLang="en-US" sz="2000">
                <a:latin typeface="楷体" panose="02010609060101010101" charset="-122"/>
                <a:ea typeface="楷体" panose="02010609060101010101" charset="-122"/>
              </a:rPr>
              <a:t>    </a:t>
            </a: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rPr>
              <a:t>一是学您做人</a:t>
            </a:r>
            <a:r>
              <a:rPr lang="zh-CN" altLang="en-US" sz="2000">
                <a:latin typeface="楷体" panose="02010609060101010101" charset="-122"/>
                <a:ea typeface="楷体" panose="02010609060101010101" charset="-122"/>
              </a:rPr>
              <a:t>。爸爸年高德劭，深受广大人民群众和我党同志、党外人士的尊敬。这主要是您为人坦诚忠厚、谦虚谨慎、光明磊落、宽宏大度。您一辈子没有整过人，坚持真理不说假话，并且要求我也这样做。我已把你的教诲牢记在心，身体力行。</a:t>
            </a:r>
          </a:p>
          <a:p>
            <a:pPr>
              <a:lnSpc>
                <a:spcPct val="110000"/>
              </a:lnSpc>
            </a:pPr>
            <a:r>
              <a:rPr lang="zh-CN" altLang="en-US" sz="2000">
                <a:latin typeface="楷体" panose="02010609060101010101" charset="-122"/>
                <a:ea typeface="楷体" panose="02010609060101010101" charset="-122"/>
              </a:rPr>
              <a:t>    </a:t>
            </a: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rPr>
              <a:t>二是学您做事</a:t>
            </a:r>
            <a:r>
              <a:rPr lang="zh-CN" altLang="en-US" sz="2000">
                <a:latin typeface="楷体" panose="02010609060101010101" charset="-122"/>
                <a:ea typeface="楷体" panose="02010609060101010101" charset="-122"/>
              </a:rPr>
              <a:t>。爸爸自少年就投身革命，几十年来勤勤恳恳、艰苦奋斗，为党和人民建功立业，我辈与您相比，实觉汗颜。特别是您对自己的革命业绩视如过眼烟云，从不居功，从不张扬，更值得我辈学习和效仿。</a:t>
            </a:r>
          </a:p>
        </p:txBody>
      </p:sp>
      <p:sp>
        <p:nvSpPr>
          <p:cNvPr id="6" name="文本框 5"/>
          <p:cNvSpPr txBox="1"/>
          <p:nvPr/>
        </p:nvSpPr>
        <p:spPr>
          <a:xfrm>
            <a:off x="6334760" y="47625"/>
            <a:ext cx="5857240" cy="6763385"/>
          </a:xfrm>
          <a:prstGeom prst="rect">
            <a:avLst/>
          </a:prstGeom>
          <a:noFill/>
          <a:ln w="57150">
            <a:solidFill>
              <a:srgbClr val="FF0000"/>
            </a:solidFill>
          </a:ln>
        </p:spPr>
        <p:txBody>
          <a:bodyPr wrap="square" rtlCol="0" anchor="t">
            <a:spAutoFit/>
          </a:bodyPr>
          <a:lstStyle/>
          <a:p>
            <a:pPr>
              <a:lnSpc>
                <a:spcPct val="110000"/>
              </a:lnSpc>
            </a:pPr>
            <a:r>
              <a:rPr lang="en-US" altLang="zh-CN" sz="2000">
                <a:latin typeface="楷体" panose="02010609060101010101" charset="-122"/>
                <a:ea typeface="楷体" panose="02010609060101010101" charset="-122"/>
                <a:sym typeface="+mn-ea"/>
              </a:rPr>
              <a:t>    </a:t>
            </a: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sym typeface="+mn-ea"/>
              </a:rPr>
              <a:t>三是学习您对共产主义信仰的执著追求。</a:t>
            </a:r>
            <a:r>
              <a:rPr lang="zh-CN" altLang="en-US" sz="2000">
                <a:latin typeface="楷体" panose="02010609060101010101" charset="-122"/>
                <a:ea typeface="楷体" panose="02010609060101010101" charset="-122"/>
                <a:sym typeface="+mn-ea"/>
              </a:rPr>
              <a:t>无论是白色恐怖的年代，还是极左路线时期；无论是受人诬陷，还是身处逆境，爸爸对共产主义的信念仍坚定不移，相信我们的党是伟大的、正确的、光荣的。您的言行为我们指明了正确的前进方向。</a:t>
            </a:r>
          </a:p>
          <a:p>
            <a:pPr>
              <a:lnSpc>
                <a:spcPct val="110000"/>
              </a:lnSpc>
            </a:pPr>
            <a:r>
              <a:rPr lang="zh-CN" altLang="en-US" sz="2000">
                <a:latin typeface="楷体" panose="02010609060101010101" charset="-122"/>
                <a:ea typeface="楷体" panose="02010609060101010101" charset="-122"/>
                <a:sym typeface="+mn-ea"/>
              </a:rPr>
              <a:t>    </a:t>
            </a: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sym typeface="+mn-ea"/>
              </a:rPr>
              <a:t>四是学您的赤子情怀。</a:t>
            </a:r>
            <a:r>
              <a:rPr lang="zh-CN" altLang="en-US" sz="2000">
                <a:latin typeface="楷体" panose="02010609060101010101" charset="-122"/>
                <a:ea typeface="楷体" panose="02010609060101010101" charset="-122"/>
                <a:sym typeface="+mn-ea"/>
              </a:rPr>
              <a:t>爸爸是一个农民的儿子，热爱中国人民，热爱革命战友，热爱家乡父老，热爱您的父母、妻子、儿女。您自己博大的爱，影响着周围的人们。您像一头老黄牛，为中国人民默默的耕耘着。这也激励着我将毕生精力投入到为人民服务的事业中去。</a:t>
            </a:r>
          </a:p>
          <a:p>
            <a:pPr>
              <a:lnSpc>
                <a:spcPct val="110000"/>
              </a:lnSpc>
            </a:pP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sym typeface="+mn-ea"/>
              </a:rPr>
              <a:t>    五是学您的俭朴生活。</a:t>
            </a:r>
            <a:r>
              <a:rPr lang="zh-CN" altLang="en-US" sz="2000">
                <a:latin typeface="楷体" panose="02010609060101010101" charset="-122"/>
                <a:ea typeface="楷体" panose="02010609060101010101" charset="-122"/>
                <a:sym typeface="+mn-ea"/>
              </a:rPr>
              <a:t>爸爸平生一贯崇尚节俭，有时几近苛刻。家教的严格，是众所周知的。我们从小就是在您的这种教育下，养成勤俭持家习惯的。这样的好家风我辈将世代相传。</a:t>
            </a:r>
          </a:p>
          <a:p>
            <a:pPr>
              <a:lnSpc>
                <a:spcPct val="110000"/>
              </a:lnSpc>
            </a:pPr>
            <a:r>
              <a:rPr lang="zh-CN" altLang="en-US" sz="2000">
                <a:latin typeface="楷体" panose="02010609060101010101" charset="-122"/>
                <a:ea typeface="楷体" panose="02010609060101010101" charset="-122"/>
                <a:sym typeface="+mn-ea"/>
              </a:rPr>
              <a:t>    此时此刻，百感交集，书不尽言，上述几点，不能表达我的心情于万一。我衷心遥祝尊敬的爸爸健康长寿，幸福愉快！</a:t>
            </a:r>
            <a:endParaRPr lang="zh-CN" altLang="en-US">
              <a:latin typeface="楷体" panose="02010609060101010101" charset="-122"/>
              <a:ea typeface="楷体" panose="02010609060101010101" charset="-122"/>
              <a:sym typeface="+mn-ea"/>
            </a:endParaRPr>
          </a:p>
          <a:p>
            <a:pPr>
              <a:lnSpc>
                <a:spcPct val="110000"/>
              </a:lnSpc>
            </a:pPr>
            <a:r>
              <a:rPr lang="zh-CN" altLang="en-US" sz="2000">
                <a:latin typeface="楷体" panose="02010609060101010101" charset="-122"/>
                <a:ea typeface="楷体" panose="02010609060101010101" charset="-122"/>
                <a:sym typeface="+mn-ea"/>
              </a:rPr>
              <a:t>                                  </a:t>
            </a:r>
            <a:r>
              <a:rPr lang="zh-CN" altLang="en-US" sz="2000" b="1">
                <a:effectLst>
                  <a:outerShdw blurRad="38100" dist="38100" dir="2700000" algn="tl">
                    <a:srgbClr val="000000">
                      <a:alpha val="43137"/>
                    </a:srgbClr>
                  </a:outerShdw>
                </a:effectLst>
                <a:latin typeface="楷体" panose="02010609060101010101" charset="-122"/>
                <a:ea typeface="楷体" panose="02010609060101010101" charset="-122"/>
                <a:sym typeface="+mn-ea"/>
              </a:rPr>
              <a:t>儿近平叩首</a:t>
            </a:r>
          </a:p>
          <a:p>
            <a:pPr>
              <a:lnSpc>
                <a:spcPct val="110000"/>
              </a:lnSpc>
            </a:pPr>
            <a:r>
              <a:rPr lang="zh-CN" altLang="en-US">
                <a:latin typeface="楷体" panose="02010609060101010101" charset="-122"/>
                <a:ea typeface="楷体" panose="02010609060101010101" charset="-122"/>
                <a:sym typeface="+mn-ea"/>
              </a:rPr>
              <a:t>                               二OO一年十月十五日</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
          <p:cNvSpPr/>
          <p:nvPr/>
        </p:nvSpPr>
        <p:spPr>
          <a:xfrm>
            <a:off x="12628028" y="7141028"/>
            <a:ext cx="130629" cy="13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666" y="5128966"/>
            <a:ext cx="1152244" cy="6645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840" y="5105510"/>
            <a:ext cx="1066892" cy="682811"/>
          </a:xfrm>
          <a:prstGeom prst="rect">
            <a:avLst/>
          </a:prstGeom>
        </p:spPr>
      </p:pic>
      <p:grpSp>
        <p:nvGrpSpPr>
          <p:cNvPr id="10" name="组合 9"/>
          <p:cNvGrpSpPr/>
          <p:nvPr/>
        </p:nvGrpSpPr>
        <p:grpSpPr>
          <a:xfrm>
            <a:off x="921" y="95523"/>
            <a:ext cx="1800000" cy="1800000"/>
            <a:chOff x="3851921" y="107991"/>
            <a:chExt cx="1792566" cy="1792567"/>
          </a:xfrm>
        </p:grpSpPr>
        <p:sp>
          <p:nvSpPr>
            <p:cNvPr id="1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任意多边形 12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党"/>
          <p:cNvSpPr txBox="1"/>
          <p:nvPr/>
        </p:nvSpPr>
        <p:spPr>
          <a:xfrm>
            <a:off x="3996690" y="553720"/>
            <a:ext cx="4554220" cy="2916555"/>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80000"/>
              </a:lnSpc>
            </a:pPr>
            <a:endParaRPr lang="zh-CN" altLang="zh-CN" sz="3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endParaRPr>
          </a:p>
          <a:p>
            <a:pPr algn="ctr">
              <a:lnSpc>
                <a:spcPct val="180000"/>
              </a:lnSpc>
            </a:pPr>
            <a:r>
              <a:rPr lang="zh-CN" altLang="zh-CN" sz="6600" b="1" dirty="0">
                <a:ln w="3175">
                  <a:noFill/>
                </a:ln>
                <a:solidFill>
                  <a:srgbClr val="C00000"/>
                </a:solidFill>
                <a:latin typeface="微软雅黑" panose="020B0503020204020204" pitchFamily="34" charset="-122"/>
                <a:ea typeface="微软雅黑" panose="020B0503020204020204" pitchFamily="34" charset="-122"/>
                <a:cs typeface="八大山人 V2007" panose="02000600000000000000" pitchFamily="2" charset="-122"/>
              </a:rPr>
              <a:t>谢谢大家！</a:t>
            </a:r>
          </a:p>
        </p:txBody>
      </p:sp>
      <p:sp>
        <p:nvSpPr>
          <p:cNvPr id="19" name="矩形 18"/>
          <p:cNvSpPr/>
          <p:nvPr/>
        </p:nvSpPr>
        <p:spPr>
          <a:xfrm>
            <a:off x="600" y="-12876"/>
            <a:ext cx="12192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00" y="6814709"/>
            <a:ext cx="12192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53" presetClass="entr" presetSubtype="16"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Effect transition="in" filter="fade">
                                      <p:cBhvr>
                                        <p:cTn id="12" dur="750"/>
                                        <p:tgtEl>
                                          <p:spTgt spid="7"/>
                                        </p:tgtEl>
                                      </p:cBhvr>
                                    </p:animEffect>
                                  </p:childTnLst>
                                </p:cTn>
                              </p:par>
                              <p:par>
                                <p:cTn id="13" presetID="42" presetClass="path" presetSubtype="0" accel="50000" decel="50000" fill="hold" nodeType="withEffect">
                                  <p:stCondLst>
                                    <p:cond delay="1000"/>
                                  </p:stCondLst>
                                  <p:childTnLst>
                                    <p:animMotion origin="layout" path="M 3.54167E-6 3.7037E-6 L 0.1552 -0.10741 " pathEditMode="relative" rAng="0" ptsTypes="AA">
                                      <p:cBhvr>
                                        <p:cTn id="14" dur="1000" spd="-100000" fill="hold"/>
                                        <p:tgtEl>
                                          <p:spTgt spid="7"/>
                                        </p:tgtEl>
                                        <p:attrNameLst>
                                          <p:attrName>ppt_x</p:attrName>
                                          <p:attrName>ppt_y</p:attrName>
                                        </p:attrNameLst>
                                      </p:cBhvr>
                                      <p:rCtr x="7760" y="-5370"/>
                                    </p:animMotion>
                                  </p:childTnLst>
                                </p:cTn>
                              </p:par>
                              <p:par>
                                <p:cTn id="15" presetID="53" presetClass="entr" presetSubtype="16"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par>
                                <p:cTn id="20" presetID="42" presetClass="path" presetSubtype="0" accel="50000" decel="50000" fill="hold" nodeType="withEffect">
                                  <p:stCondLst>
                                    <p:cond delay="1000"/>
                                  </p:stCondLst>
                                  <p:childTnLst>
                                    <p:animMotion origin="layout" path="M -4.79167E-6 -2.96296E-6 L 0.12995 -2.96296E-6 " pathEditMode="relative" rAng="0" ptsTypes="AA">
                                      <p:cBhvr>
                                        <p:cTn id="21" dur="1000" spd="-100000" fill="hold"/>
                                        <p:tgtEl>
                                          <p:spTgt spid="9"/>
                                        </p:tgtEl>
                                        <p:attrNameLst>
                                          <p:attrName>ppt_x</p:attrName>
                                          <p:attrName>ppt_y</p:attrName>
                                        </p:attrNameLst>
                                      </p:cBhvr>
                                      <p:rCtr x="6497" y="0"/>
                                    </p:animMotion>
                                  </p:childTnLst>
                                </p:cTn>
                              </p:par>
                              <p:par>
                                <p:cTn id="22" presetID="53" presetClass="entr" presetSubtype="16" fill="hold" nodeType="withEffect">
                                  <p:stCondLst>
                                    <p:cond delay="125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26" presetClass="emph" presetSubtype="0" fill="hold" nodeType="withEffect">
                                  <p:stCondLst>
                                    <p:cond delay="175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53" presetClass="entr" presetSubtype="16" fill="hold" grpId="0" nodeType="withEffect">
                                  <p:stCondLst>
                                    <p:cond delay="175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5" grpId="0" bldLvl="0" animBg="1"/>
      <p:bldP spid="19" grpId="0" bldLvl="0" animBg="1"/>
      <p:bldP spid="2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6291580" y="4913630"/>
            <a:ext cx="5603875" cy="1181735"/>
          </a:xfrm>
        </p:spPr>
        <p:txBody>
          <a:bodyPr/>
          <a:lstStyle/>
          <a:p>
            <a:pPr marL="0" indent="0">
              <a:buNone/>
            </a:pPr>
            <a:r>
              <a:rPr lang="en-US" altLang="zh-CN" sz="2400" b="1">
                <a:latin typeface="楷体" panose="02010609060101010101" charset="-122"/>
                <a:ea typeface="楷体" panose="02010609060101010101" charset="-122"/>
              </a:rPr>
              <a:t>    </a:t>
            </a:r>
            <a:r>
              <a:rPr lang="zh-CN" altLang="en-US" sz="2000" b="1">
                <a:latin typeface="楷体" panose="02010609060101010101" charset="-122"/>
                <a:ea typeface="楷体" panose="02010609060101010101" charset="-122"/>
              </a:rPr>
              <a:t>“在实现人生价值的时候，别人做事从‘零 ’开始，习近平却要从‘负数’开始”。</a:t>
            </a:r>
          </a:p>
        </p:txBody>
      </p:sp>
      <p:sp>
        <p:nvSpPr>
          <p:cNvPr id="4" name="文本框 3"/>
          <p:cNvSpPr txBox="1"/>
          <p:nvPr/>
        </p:nvSpPr>
        <p:spPr>
          <a:xfrm>
            <a:off x="5812790" y="1326515"/>
            <a:ext cx="6082665" cy="3017520"/>
          </a:xfrm>
          <a:prstGeom prst="rect">
            <a:avLst/>
          </a:prstGeom>
          <a:noFill/>
        </p:spPr>
        <p:txBody>
          <a:bodyPr wrap="square" rtlCol="0" anchor="t">
            <a:spAutoFit/>
          </a:bodyPr>
          <a:lstStyle/>
          <a:p>
            <a:r>
              <a:rPr lang="en-US" altLang="zh-CN" sz="2000"/>
              <a:t>   </a:t>
            </a:r>
            <a:r>
              <a:rPr lang="en-US" altLang="zh-CN" sz="2000" b="1">
                <a:latin typeface="楷体" panose="02010609060101010101" charset="-122"/>
                <a:ea typeface="楷体" panose="02010609060101010101" charset="-122"/>
              </a:rPr>
              <a:t>     </a:t>
            </a:r>
            <a:r>
              <a:rPr lang="zh-CN" altLang="en-US" sz="2000" b="1">
                <a:latin typeface="楷体" panose="02010609060101010101" charset="-122"/>
                <a:ea typeface="楷体" panose="02010609060101010101" charset="-122"/>
              </a:rPr>
              <a:t>“</a:t>
            </a:r>
            <a:r>
              <a:rPr lang="zh-CN" altLang="en-US" sz="2800" b="1">
                <a:latin typeface="楷体" panose="02010609060101010101" charset="-122"/>
                <a:ea typeface="楷体" panose="02010609060101010101" charset="-122"/>
              </a:rPr>
              <a:t>15岁来到黄土地时，我迷惘、彷徨；22岁离开黄土地时，我已经有着坚定的人生目标，充满自信。作为一个人民公仆，陕北高原是我的根，因为这里培养出了我不变的信念：要为人民做实事！”</a:t>
            </a:r>
          </a:p>
          <a:p>
            <a:r>
              <a:rPr lang="en-US" altLang="zh-CN" sz="2400" b="1">
                <a:latin typeface="楷体" panose="02010609060101010101" charset="-122"/>
                <a:ea typeface="楷体" panose="02010609060101010101" charset="-122"/>
              </a:rPr>
              <a:t>       ——</a:t>
            </a:r>
            <a:r>
              <a:rPr lang="zh-CN" altLang="en-US" sz="2400" b="1">
                <a:latin typeface="楷体" panose="02010609060101010101" charset="-122"/>
                <a:ea typeface="楷体" panose="02010609060101010101" charset="-122"/>
              </a:rPr>
              <a:t>习近平《我是黄土地的儿子》</a:t>
            </a:r>
          </a:p>
        </p:txBody>
      </p:sp>
      <p:pic>
        <p:nvPicPr>
          <p:cNvPr id="5" name="图片 4" descr="0019d18399f61270767834"/>
          <p:cNvPicPr>
            <a:picLocks noChangeAspect="1"/>
          </p:cNvPicPr>
          <p:nvPr/>
        </p:nvPicPr>
        <p:blipFill>
          <a:blip r:embed="rId3"/>
          <a:stretch>
            <a:fillRect/>
          </a:stretch>
        </p:blipFill>
        <p:spPr>
          <a:xfrm>
            <a:off x="334645" y="45085"/>
            <a:ext cx="5479415" cy="6755130"/>
          </a:xfrm>
          <a:prstGeom prst="rect">
            <a:avLst/>
          </a:prstGeom>
        </p:spPr>
      </p:pic>
      <p:sp>
        <p:nvSpPr>
          <p:cNvPr id="100" name="文本框 99"/>
          <p:cNvSpPr txBox="1"/>
          <p:nvPr/>
        </p:nvSpPr>
        <p:spPr>
          <a:xfrm>
            <a:off x="8405495" y="5590540"/>
            <a:ext cx="3383280" cy="365760"/>
          </a:xfrm>
          <a:prstGeom prst="rect">
            <a:avLst/>
          </a:prstGeom>
          <a:noFill/>
          <a:ln w="9525">
            <a:noFill/>
          </a:ln>
        </p:spPr>
        <p:txBody>
          <a:bodyPr wrap="square">
            <a:spAutoFit/>
          </a:bodyPr>
          <a:lstStyle/>
          <a:p>
            <a:pPr marL="0" indent="0" algn="l"/>
            <a:r>
              <a:rPr lang="zh-CN" altLang="en-US" b="1" u="none">
                <a:solidFill>
                  <a:schemeClr val="tx1"/>
                </a:solidFill>
                <a:highlight>
                  <a:srgbClr val="FFFFFF"/>
                </a:highlight>
                <a:latin typeface="楷体" panose="02010609060101010101" charset="-122"/>
                <a:ea typeface="楷体" panose="02010609060101010101" charset="-122"/>
                <a:cs typeface="Helvetica Neue" charset="0"/>
              </a:rPr>
              <a:t>习近平同学、北京知青曹谷溪</a:t>
            </a:r>
          </a:p>
        </p:txBody>
      </p:sp>
      <p:sp>
        <p:nvSpPr>
          <p:cNvPr id="6" name="文本框 5"/>
          <p:cNvSpPr txBox="1"/>
          <p:nvPr/>
        </p:nvSpPr>
        <p:spPr>
          <a:xfrm>
            <a:off x="6404610" y="365125"/>
            <a:ext cx="5490845" cy="579120"/>
          </a:xfrm>
          <a:prstGeom prst="rect">
            <a:avLst/>
          </a:prstGeom>
          <a:noFill/>
        </p:spPr>
        <p:txBody>
          <a:bodyPr wrap="none" rtlCol="0">
            <a:spAutoFit/>
          </a:bodyPr>
          <a:lstStyle/>
          <a:p>
            <a:r>
              <a:rPr lang="zh-CN" altLang="en-US" sz="3200" b="1">
                <a:solidFill>
                  <a:srgbClr val="FF0000"/>
                </a:solidFill>
                <a:latin typeface="幼圆" panose="02010509060101010101" charset="-122"/>
                <a:ea typeface="幼圆" panose="02010509060101010101" charset="-122"/>
              </a:rPr>
              <a:t>人生的第一粒纽扣一定要扣正</a:t>
            </a:r>
          </a:p>
        </p:txBody>
      </p:sp>
      <p:sp>
        <p:nvSpPr>
          <p:cNvPr id="7" name="文本框 6"/>
          <p:cNvSpPr txBox="1"/>
          <p:nvPr/>
        </p:nvSpPr>
        <p:spPr>
          <a:xfrm>
            <a:off x="6247130" y="6096000"/>
            <a:ext cx="5692775" cy="396240"/>
          </a:xfrm>
          <a:prstGeom prst="rect">
            <a:avLst/>
          </a:prstGeom>
          <a:noFill/>
          <a:ln w="9525">
            <a:noFill/>
          </a:ln>
        </p:spPr>
        <p:txBody>
          <a:bodyPr wrap="square">
            <a:spAutoFit/>
          </a:bodyPr>
          <a:lstStyle/>
          <a:p>
            <a:pPr marL="0" indent="0" algn="l"/>
            <a:r>
              <a:rPr lang="en-US" altLang="zh-CN" sz="2000" b="1" u="none">
                <a:solidFill>
                  <a:srgbClr val="101010"/>
                </a:solidFill>
                <a:effectLst/>
                <a:highlight>
                  <a:srgbClr val="FFFFFF"/>
                </a:highlight>
                <a:latin typeface="楷体" panose="02010609060101010101" charset="-122"/>
                <a:ea typeface="楷体" panose="02010609060101010101" charset="-122"/>
                <a:cs typeface="微软雅黑" panose="020B0503020204020204" pitchFamily="34" charset="-122"/>
              </a:rPr>
              <a:t>“</a:t>
            </a:r>
            <a:r>
              <a:rPr lang="zh-CN" altLang="en-US" sz="2000" b="1" u="none">
                <a:solidFill>
                  <a:srgbClr val="101010"/>
                </a:solidFill>
                <a:effectLst/>
                <a:highlight>
                  <a:srgbClr val="FFFFFF"/>
                </a:highlight>
                <a:latin typeface="楷体" panose="02010609060101010101" charset="-122"/>
                <a:ea typeface="楷体" panose="02010609060101010101" charset="-122"/>
                <a:cs typeface="微软雅黑" panose="020B0503020204020204" pitchFamily="34" charset="-122"/>
              </a:rPr>
              <a:t>陕北很苦，延安更苦，延川极苦，梁家河最苦</a:t>
            </a:r>
            <a:r>
              <a:rPr lang="en-US" altLang="zh-CN" sz="2000" b="1" u="none">
                <a:solidFill>
                  <a:srgbClr val="101010"/>
                </a:solidFill>
                <a:effectLst/>
                <a:highlight>
                  <a:srgbClr val="FFFFFF"/>
                </a:highlight>
                <a:latin typeface="楷体" panose="02010609060101010101" charset="-122"/>
                <a:ea typeface="楷体" panose="02010609060101010101" charset="-122"/>
                <a:cs typeface="微软雅黑" panose="020B0503020204020204" pitchFamily="34" charset="-122"/>
              </a:rPr>
              <a:t>”</a:t>
            </a:r>
          </a:p>
        </p:txBody>
      </p:sp>
      <p:sp>
        <p:nvSpPr>
          <p:cNvPr id="8" name="文本框 7"/>
          <p:cNvSpPr txBox="1"/>
          <p:nvPr/>
        </p:nvSpPr>
        <p:spPr>
          <a:xfrm>
            <a:off x="7112000" y="6491923"/>
            <a:ext cx="5080000" cy="365760"/>
          </a:xfrm>
          <a:prstGeom prst="rect">
            <a:avLst/>
          </a:prstGeom>
          <a:noFill/>
          <a:ln w="9525">
            <a:noFill/>
          </a:ln>
        </p:spPr>
        <p:txBody>
          <a:bodyPr>
            <a:spAutoFit/>
          </a:bodyPr>
          <a:lstStyle/>
          <a:p>
            <a:pPr marL="0" indent="0" algn="l"/>
            <a:r>
              <a:rPr lang="zh-CN" altLang="en-US" b="1">
                <a:highlight>
                  <a:srgbClr val="FFFFFF"/>
                </a:highlight>
                <a:latin typeface="楷体" panose="02010609060101010101" charset="-122"/>
                <a:ea typeface="楷体" panose="02010609060101010101" charset="-122"/>
                <a:cs typeface="Helvetica Neue" charset="0"/>
                <a:sym typeface="+mn-ea"/>
              </a:rPr>
              <a:t>北京市海淀区西颐中学学生、北京知青</a:t>
            </a:r>
            <a:r>
              <a:rPr lang="zh-CN" altLang="en-US" b="1" u="none">
                <a:solidFill>
                  <a:srgbClr val="101010"/>
                </a:solidFill>
                <a:highlight>
                  <a:srgbClr val="FFFFFF"/>
                </a:highlight>
                <a:latin typeface="楷体" panose="02010609060101010101" charset="-122"/>
                <a:ea typeface="楷体" panose="02010609060101010101" charset="-122"/>
                <a:cs typeface="微软雅黑" panose="020B0503020204020204" pitchFamily="34" charset="-122"/>
              </a:rPr>
              <a:t>戴 明</a:t>
            </a:r>
          </a:p>
        </p:txBody>
      </p:sp>
    </p:spTree>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03329" y="2276204"/>
            <a:ext cx="7661667" cy="2861310"/>
          </a:xfrm>
          <a:prstGeom prst="rect">
            <a:avLst/>
          </a:prstGeom>
        </p:spPr>
        <p:txBody>
          <a:bodyPr wrap="square">
            <a:spAutoFit/>
          </a:bodyPr>
          <a:lstStyle/>
          <a:p>
            <a:pPr algn="just" eaLnBrk="1" hangingPunct="1">
              <a:lnSpc>
                <a:spcPct val="150000"/>
              </a:lnSpc>
              <a:buFont typeface="Arial" panose="020B0604020202020204" pitchFamily="34" charset="0"/>
              <a:buNone/>
              <a:defRPr/>
            </a:pPr>
            <a:r>
              <a:rPr lang="en-US" sz="2000" dirty="0">
                <a:solidFill>
                  <a:srgbClr val="7C4939"/>
                </a:solidFill>
                <a:latin typeface="微软雅黑" panose="020B0503020204020204" pitchFamily="34" charset="-122"/>
                <a:ea typeface="微软雅黑" panose="020B0503020204020204" pitchFamily="34" charset="-122"/>
              </a:rPr>
              <a:t>       </a:t>
            </a:r>
            <a:r>
              <a:rPr sz="2000" dirty="0">
                <a:solidFill>
                  <a:srgbClr val="7C4939"/>
                </a:solidFill>
                <a:latin typeface="微软雅黑" panose="020B0503020204020204" pitchFamily="34" charset="-122"/>
                <a:ea typeface="微软雅黑" panose="020B0503020204020204" pitchFamily="34" charset="-122"/>
              </a:rPr>
              <a:t>他在党和国家各个领导层级都干过。从西北到华北，再到东南沿海地区，中国的西部、中部、东部地区他都待过，农民、大学生、军人、干部他都当过。这些丰富多彩的经历，这些重要岗位的历练，这些长时间的经验积累，对他担当重任、继往开来是不可或缺、至关重要的。</a:t>
            </a:r>
          </a:p>
          <a:p>
            <a:pPr algn="just" eaLnBrk="1" hangingPunct="1">
              <a:lnSpc>
                <a:spcPct val="150000"/>
              </a:lnSpc>
              <a:buFont typeface="Arial" panose="020B0604020202020204" pitchFamily="34" charset="0"/>
              <a:buNone/>
              <a:defRPr/>
            </a:pPr>
            <a:r>
              <a:rPr sz="2000" dirty="0">
                <a:solidFill>
                  <a:srgbClr val="7C4939"/>
                </a:solidFill>
                <a:latin typeface="微软雅黑" panose="020B0503020204020204" pitchFamily="34" charset="-122"/>
                <a:ea typeface="微软雅黑" panose="020B0503020204020204" pitchFamily="34" charset="-122"/>
              </a:rPr>
              <a:t>       </a:t>
            </a:r>
          </a:p>
        </p:txBody>
      </p:sp>
      <p:sp>
        <p:nvSpPr>
          <p:cNvPr id="6" name="矩形: 圆角 5"/>
          <p:cNvSpPr/>
          <p:nvPr/>
        </p:nvSpPr>
        <p:spPr>
          <a:xfrm>
            <a:off x="8803005" y="1947545"/>
            <a:ext cx="3389630" cy="416369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5"/>
          <p:cNvSpPr/>
          <p:nvPr/>
        </p:nvSpPr>
        <p:spPr bwMode="auto">
          <a:xfrm>
            <a:off x="9973945" y="2647950"/>
            <a:ext cx="1047750" cy="103060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91440" tIns="45720" rIns="91440" bIns="45720" numCol="1" anchor="t" anchorCtr="0" compatLnSpc="1"/>
          <a:lstStyle/>
          <a:p>
            <a:endParaRPr lang="zh-CN" altLang="en-US">
              <a:solidFill>
                <a:schemeClr val="tx1"/>
              </a:solidFill>
            </a:endParaRPr>
          </a:p>
        </p:txBody>
      </p:sp>
      <p:sp>
        <p:nvSpPr>
          <p:cNvPr id="8" name="矩形 7"/>
          <p:cNvSpPr/>
          <p:nvPr/>
        </p:nvSpPr>
        <p:spPr>
          <a:xfrm>
            <a:off x="9572625" y="3912870"/>
            <a:ext cx="2011680" cy="460375"/>
          </a:xfrm>
          <a:prstGeom prst="rect">
            <a:avLst/>
          </a:prstGeom>
        </p:spPr>
        <p:txBody>
          <a:bodyPr wrap="none">
            <a:spAutoFit/>
          </a:bodyPr>
          <a:lstStyle/>
          <a:p>
            <a:pPr>
              <a:defRPr/>
            </a:pPr>
            <a:r>
              <a:rPr lang="zh-CN" altLang="en-US" sz="2400" b="1" dirty="0">
                <a:solidFill>
                  <a:srgbClr val="FFFAF0"/>
                </a:solidFill>
                <a:latin typeface="微软雅黑" panose="020B0503020204020204" pitchFamily="34" charset="-122"/>
                <a:ea typeface="微软雅黑" panose="020B0503020204020204" pitchFamily="34" charset="-122"/>
              </a:rPr>
              <a:t>习近平总书记</a:t>
            </a:r>
          </a:p>
        </p:txBody>
      </p:sp>
      <p:sp>
        <p:nvSpPr>
          <p:cNvPr id="15" name="矩形: 圆角 14"/>
          <p:cNvSpPr/>
          <p:nvPr/>
        </p:nvSpPr>
        <p:spPr>
          <a:xfrm>
            <a:off x="313690" y="1947545"/>
            <a:ext cx="352425" cy="416369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2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150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6"/>
</p:tagLst>
</file>

<file path=ppt/tags/tag18.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8"/>
</p:tagLst>
</file>

<file path=ppt/tags/tag19.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0"/>
</p:tagLst>
</file>

<file path=ppt/tags/tag21.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1"/>
</p:tagLst>
</file>

<file path=ppt/tags/tag22.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7"/>
</p:tagLst>
</file>

<file path=ppt/tags/tag23.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1208175329"/>
  <p:tag name="MH_LIBRARY" val="GRAPHIC"/>
  <p:tag name="MH_TYPE" val="Text"/>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1208175329"/>
  <p:tag name="MH_LIBRARY" val="GRAPHIC"/>
  <p:tag name="MH_TYPE" val="Text"/>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1208175329"/>
  <p:tag name="MH_LIBRARY" val="GRAPHIC"/>
  <p:tag name="MH_TYPE" val="Text"/>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61208175329"/>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6678</Words>
  <Application>Microsoft Office PowerPoint</Application>
  <PresentationFormat>宽屏</PresentationFormat>
  <Paragraphs>426</Paragraphs>
  <Slides>70</Slides>
  <Notes>54</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70</vt:i4>
      </vt:variant>
    </vt:vector>
  </HeadingPairs>
  <TitlesOfParts>
    <vt:vector size="83" baseType="lpstr">
      <vt:lpstr>Helvetica Neue</vt:lpstr>
      <vt:lpstr>八大山人 V2007</vt:lpstr>
      <vt:lpstr>等线</vt:lpstr>
      <vt:lpstr>等线 Light</vt:lpstr>
      <vt:lpstr>方正苏新诗柳楷简体-yolan</vt:lpstr>
      <vt:lpstr>黑体</vt:lpstr>
      <vt:lpstr>楷体</vt:lpstr>
      <vt:lpstr>宋体</vt:lpstr>
      <vt:lpstr>微软雅黑</vt:lpstr>
      <vt:lpstr>幼圆</vt:lpstr>
      <vt:lpstr>Arial</vt:lpstr>
      <vt:lpstr>Century Gothic</vt:lpstr>
      <vt:lpstr>Office 主题​​</vt:lpstr>
      <vt:lpstr>PowerPoint 演示文稿</vt:lpstr>
      <vt:lpstr>PowerPoint 演示文稿</vt:lpstr>
      <vt:lpstr>PowerPoint 演示文稿</vt:lpstr>
      <vt:lpstr>习近平：首位新中国出生的中共最高领导人</vt:lpstr>
      <vt:lpstr>PowerPoint 演示文稿</vt:lpstr>
      <vt:lpstr>家风传承         ——坦诚忠厚、谦虚谨慎、光明磊落、宽宏大度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艰苦磨练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在梁家河， 习近平要 过“四关”</vt:lpstr>
      <vt:lpstr>PowerPoint 演示文稿</vt:lpstr>
      <vt:lpstr>PowerPoint 演示文稿</vt:lpstr>
      <vt:lpstr>艰苦的磨练对年轻一代意味着什么？</vt:lpstr>
      <vt:lpstr>我们怎样从容地面对苦难的磨练</vt:lpstr>
      <vt:lpstr>PowerPoint 演示文稿</vt:lpstr>
      <vt:lpstr>酷爱学习</vt:lpstr>
      <vt:lpstr>PowerPoint 演示文稿</vt:lpstr>
      <vt:lpstr>PowerPoint 演示文稿</vt:lpstr>
      <vt:lpstr>向实践学习</vt:lpstr>
      <vt:lpstr>PowerPoint 演示文稿</vt:lpstr>
      <vt:lpstr>信念执着</vt:lpstr>
      <vt:lpstr>  不忘初心做一个信念坚定的人</vt:lpstr>
      <vt:lpstr>PowerPoint 演示文稿</vt:lpstr>
      <vt:lpstr>陶海粟：</vt:lpstr>
      <vt:lpstr>贴近群众</vt:lpstr>
      <vt:lpstr>谦虚谨慎，不骄不躁</vt:lpstr>
      <vt:lpstr>PowerPoint 演示文稿</vt:lpstr>
      <vt:lpstr>你的奋斗里，有没有一条梁家河？</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dc:title>
  <dc:creator/>
  <cp:lastModifiedBy/>
  <cp:revision>118</cp:revision>
  <dcterms:created xsi:type="dcterms:W3CDTF">2016-12-10T09:57:00Z</dcterms:created>
  <dcterms:modified xsi:type="dcterms:W3CDTF">2017-11-14T17:40:04Z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2052-10.1.0.6877</vt:lpwstr>
  </property>
</Properties>
</file>