
<file path=[Content_Types].xml><?xml version="1.0" encoding="utf-8"?>
<Types xmlns="http://schemas.openxmlformats.org/package/2006/content-types">
  <Default Extension="jpeg" ContentType="image/jpeg"/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1" r:id="rId3"/>
    <p:sldId id="372" r:id="rId5"/>
    <p:sldId id="375" r:id="rId6"/>
    <p:sldId id="284" r:id="rId7"/>
    <p:sldId id="374" r:id="rId8"/>
    <p:sldId id="394" r:id="rId9"/>
    <p:sldId id="396" r:id="rId10"/>
    <p:sldId id="400" r:id="rId11"/>
    <p:sldId id="376" r:id="rId12"/>
    <p:sldId id="384" r:id="rId13"/>
    <p:sldId id="403" r:id="rId14"/>
    <p:sldId id="404" r:id="rId15"/>
    <p:sldId id="399" r:id="rId16"/>
    <p:sldId id="377" r:id="rId17"/>
    <p:sldId id="391" r:id="rId18"/>
    <p:sldId id="422" r:id="rId19"/>
    <p:sldId id="405" r:id="rId20"/>
    <p:sldId id="378" r:id="rId21"/>
    <p:sldId id="386" r:id="rId22"/>
    <p:sldId id="407" r:id="rId23"/>
    <p:sldId id="410" r:id="rId24"/>
    <p:sldId id="379" r:id="rId25"/>
    <p:sldId id="392" r:id="rId26"/>
    <p:sldId id="401" r:id="rId27"/>
    <p:sldId id="424" r:id="rId28"/>
    <p:sldId id="265" r:id="rId2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3801" autoAdjust="0"/>
  </p:normalViewPr>
  <p:slideViewPr>
    <p:cSldViewPr>
      <p:cViewPr>
        <p:scale>
          <a:sx n="136" d="100"/>
          <a:sy n="136" d="100"/>
        </p:scale>
        <p:origin x="-894" y="-186"/>
      </p:cViewPr>
      <p:guideLst>
        <p:guide orient="horz" pos="1588"/>
        <p:guide orient="horz" pos="1660"/>
        <p:guide pos="2925"/>
        <p:guide pos="5436"/>
        <p:guide pos="25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928" y="-84"/>
      </p:cViewPr>
      <p:guideLst>
        <p:guide orient="horz" pos="2823"/>
        <p:guide pos="21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5EEFF-2679-467A-B247-40FD39B65F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7A5D90D-BF59-4262-ADE8-EB0D50E7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D8399-346E-4868-95F8-1BAF7E59F5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D8399-346E-4868-95F8-1BAF7E59F5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7A5D90D-BF59-4262-ADE8-EB0D50E7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DDFC-C401-4A6E-BD9A-16D967453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D8399-346E-4868-95F8-1BAF7E59F5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D8399-346E-4868-95F8-1BAF7E59F5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DDFC-C401-4A6E-BD9A-16D967453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75BC-847C-4F83-9AE3-DC3F6F592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16019" y="238296"/>
            <a:ext cx="1222496" cy="389238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2529908" y="282273"/>
            <a:ext cx="3122212" cy="303066"/>
          </a:xfrm>
        </p:spPr>
        <p:txBody>
          <a:bodyPr anchor="ctr"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11" name="菱形 10"/>
          <p:cNvSpPr/>
          <p:nvPr userDrawn="1"/>
        </p:nvSpPr>
        <p:spPr>
          <a:xfrm>
            <a:off x="2420785" y="369488"/>
            <a:ext cx="126854" cy="126854"/>
          </a:xfrm>
          <a:prstGeom prst="diamond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23478"/>
            <a:ext cx="797510" cy="449186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8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562B6DB2-5B66-4BBE-A756-5D71125F2A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A45EF94B-9B2F-4BAF-BE87-D6B39DC255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3.png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3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649407"/>
            <a:ext cx="9144000" cy="51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media" Target="../media/media1.wma"/><Relationship Id="rId3" Type="http://schemas.openxmlformats.org/officeDocument/2006/relationships/audio" Target="NULL" TargetMode="External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0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media" Target="../media/media1.wma"/><Relationship Id="rId3" Type="http://schemas.openxmlformats.org/officeDocument/2006/relationships/video" Target="NULL" TargetMode="External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12.pn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1573"/>
            <a:ext cx="9144000" cy="320381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81" y="-144860"/>
            <a:ext cx="3548798" cy="4848086"/>
          </a:xfrm>
          <a:prstGeom prst="rect">
            <a:avLst/>
          </a:prstGeom>
        </p:spPr>
      </p:pic>
      <p:pic>
        <p:nvPicPr>
          <p:cNvPr id="17" name="纯音乐-红旗颂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7000.000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457200" y="0"/>
            <a:ext cx="457200" cy="457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82972"/>
            <a:ext cx="9144000" cy="24463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5069"/>
            <a:ext cx="9144000" cy="13533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80" y="2246081"/>
            <a:ext cx="2632547" cy="3040724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837379" y="411264"/>
            <a:ext cx="5840730" cy="714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050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学习贯彻党的十九大精神</a:t>
            </a:r>
            <a:endParaRPr lang="zh-CN" altLang="en-US" sz="4050" b="1" dirty="0" smtClean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66033" y="1304781"/>
            <a:ext cx="6583680" cy="6451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sz="3600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准确把握新时代党的建设总要求</a:t>
            </a:r>
            <a:endParaRPr sz="3600" b="1" dirty="0" smtClean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1431970" y="2692334"/>
            <a:ext cx="931460" cy="296840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875" dirty="0">
                <a:ea typeface="微软雅黑" panose="020B0503020204020204" pitchFamily="34" charset="-122"/>
              </a:rPr>
              <a:t>原则</a:t>
            </a:r>
            <a:endParaRPr lang="zh-CN" altLang="en-US" sz="1875" dirty="0">
              <a:ea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2523873" y="2688047"/>
            <a:ext cx="931460" cy="296840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875" dirty="0">
                <a:ea typeface="微软雅黑" panose="020B0503020204020204" pitchFamily="34" charset="-122"/>
              </a:rPr>
              <a:t>方针</a:t>
            </a:r>
            <a:endParaRPr lang="zh-CN" altLang="en-US" sz="1875" dirty="0">
              <a:ea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3639307" y="2700593"/>
            <a:ext cx="931460" cy="288104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875" dirty="0">
                <a:ea typeface="微软雅黑" panose="020B0503020204020204" pitchFamily="34" charset="-122"/>
              </a:rPr>
              <a:t>主线</a:t>
            </a:r>
            <a:endParaRPr lang="zh-CN" altLang="en-US" sz="1875" dirty="0">
              <a:ea typeface="微软雅黑" panose="020B0503020204020204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4756941" y="2700593"/>
            <a:ext cx="931460" cy="288104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875" dirty="0">
                <a:ea typeface="微软雅黑" panose="020B0503020204020204" pitchFamily="34" charset="-122"/>
              </a:rPr>
              <a:t>布局</a:t>
            </a:r>
            <a:endParaRPr lang="zh-CN" altLang="en-US" sz="1875" dirty="0"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889612" y="3214046"/>
            <a:ext cx="1736378" cy="38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75" b="1" spc="600" dirty="0" smtClean="0">
                <a:solidFill>
                  <a:srgbClr val="E2011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     读</a:t>
            </a:r>
            <a:endParaRPr lang="zh-CN" altLang="en-US" sz="1875" b="1" spc="600" dirty="0">
              <a:solidFill>
                <a:srgbClr val="E2011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2523535" y="3388058"/>
            <a:ext cx="136607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5688116" y="3389762"/>
            <a:ext cx="136607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7" y="3571836"/>
            <a:ext cx="1627897" cy="1627897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867286" y="2683285"/>
            <a:ext cx="931460" cy="296840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875" dirty="0">
                <a:ea typeface="微软雅黑" panose="020B0503020204020204" pitchFamily="34" charset="-122"/>
              </a:rPr>
              <a:t>要求</a:t>
            </a:r>
            <a:endParaRPr lang="zh-CN" altLang="en-US" sz="1875" dirty="0"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6946945" y="2683285"/>
            <a:ext cx="931460" cy="296840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1875" dirty="0">
                <a:ea typeface="微软雅黑" panose="020B0503020204020204" pitchFamily="34" charset="-122"/>
              </a:rPr>
              <a:t>目标</a:t>
            </a:r>
            <a:endParaRPr lang="zh-CN" altLang="en-US" sz="1875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5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0" grpId="0" bldLvl="0" animBg="1"/>
      <p:bldP spid="32" grpId="0" bldLvl="0" animBg="1"/>
      <p:bldP spid="33" grpId="0" bldLvl="0" animBg="1"/>
      <p:bldP spid="34" grpId="0" bldLvl="0" animBg="1"/>
      <p:bldP spid="2" grpId="0" bldLvl="0" animBg="1"/>
      <p:bldP spid="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467544" y="1707654"/>
            <a:ext cx="1872208" cy="1889924"/>
            <a:chOff x="2681608" y="1294395"/>
            <a:chExt cx="1506218" cy="1506218"/>
          </a:xfrm>
        </p:grpSpPr>
        <p:sp>
          <p:nvSpPr>
            <p:cNvPr id="69" name="椭圆 68"/>
            <p:cNvSpPr/>
            <p:nvPr/>
          </p:nvSpPr>
          <p:spPr>
            <a:xfrm>
              <a:off x="2681608" y="1294395"/>
              <a:ext cx="1506218" cy="150621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gradFill flip="none" rotWithShape="1">
                <a:gsLst>
                  <a:gs pos="0">
                    <a:schemeClr val="accent2"/>
                  </a:gs>
                  <a:gs pos="2800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98000">
                    <a:schemeClr val="accent2"/>
                  </a:gs>
                  <a:gs pos="78000">
                    <a:schemeClr val="accent1">
                      <a:lumMod val="75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 5"/>
            <p:cNvSpPr/>
            <p:nvPr/>
          </p:nvSpPr>
          <p:spPr bwMode="auto">
            <a:xfrm flipV="1">
              <a:off x="2777383" y="1390167"/>
              <a:ext cx="1314666" cy="1314675"/>
            </a:xfrm>
            <a:prstGeom prst="ellipse">
              <a:avLst/>
            </a:prstGeom>
            <a:gradFill flip="none" rotWithShape="1">
              <a:gsLst>
                <a:gs pos="20000">
                  <a:schemeClr val="accent1">
                    <a:lumMod val="75000"/>
                  </a:schemeClr>
                </a:gs>
                <a:gs pos="80000">
                  <a:schemeClr val="accent1"/>
                </a:gs>
              </a:gsLst>
              <a:lin ang="7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 bwMode="auto">
            <a:xfrm flipV="1">
              <a:off x="2688967" y="1301749"/>
              <a:ext cx="1326030" cy="1238236"/>
            </a:xfrm>
            <a:custGeom>
              <a:avLst/>
              <a:gdLst>
                <a:gd name="connsiteX0" fmla="*/ 745749 w 1326030"/>
                <a:gd name="connsiteY0" fmla="*/ 1238236 h 1238236"/>
                <a:gd name="connsiteX1" fmla="*/ 1273073 w 1326030"/>
                <a:gd name="connsiteY1" fmla="*/ 1019809 h 1238236"/>
                <a:gd name="connsiteX2" fmla="*/ 1326030 w 1326030"/>
                <a:gd name="connsiteY2" fmla="*/ 955624 h 1238236"/>
                <a:gd name="connsiteX3" fmla="*/ 1245552 w 1326030"/>
                <a:gd name="connsiteY3" fmla="*/ 967907 h 1238236"/>
                <a:gd name="connsiteX4" fmla="*/ 1147542 w 1326030"/>
                <a:gd name="connsiteY4" fmla="*/ 972856 h 1238236"/>
                <a:gd name="connsiteX5" fmla="*/ 188953 w 1326030"/>
                <a:gd name="connsiteY5" fmla="*/ 14259 h 1238236"/>
                <a:gd name="connsiteX6" fmla="*/ 189673 w 1326030"/>
                <a:gd name="connsiteY6" fmla="*/ 0 h 1238236"/>
                <a:gd name="connsiteX7" fmla="*/ 127362 w 1326030"/>
                <a:gd name="connsiteY7" fmla="*/ 75522 h 1238236"/>
                <a:gd name="connsiteX8" fmla="*/ 0 w 1326030"/>
                <a:gd name="connsiteY8" fmla="*/ 492481 h 1238236"/>
                <a:gd name="connsiteX9" fmla="*/ 745749 w 1326030"/>
                <a:gd name="connsiteY9" fmla="*/ 1238236 h 123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6030" h="1238236">
                  <a:moveTo>
                    <a:pt x="745749" y="1238236"/>
                  </a:moveTo>
                  <a:cubicBezTo>
                    <a:pt x="951682" y="1238236"/>
                    <a:pt x="1138119" y="1154765"/>
                    <a:pt x="1273073" y="1019809"/>
                  </a:cubicBezTo>
                  <a:lnTo>
                    <a:pt x="1326030" y="955624"/>
                  </a:lnTo>
                  <a:lnTo>
                    <a:pt x="1245552" y="967907"/>
                  </a:lnTo>
                  <a:cubicBezTo>
                    <a:pt x="1213327" y="971180"/>
                    <a:pt x="1180631" y="972856"/>
                    <a:pt x="1147542" y="972856"/>
                  </a:cubicBezTo>
                  <a:cubicBezTo>
                    <a:pt x="618128" y="972856"/>
                    <a:pt x="188953" y="543678"/>
                    <a:pt x="188953" y="14259"/>
                  </a:cubicBezTo>
                  <a:lnTo>
                    <a:pt x="189673" y="0"/>
                  </a:lnTo>
                  <a:lnTo>
                    <a:pt x="127362" y="75522"/>
                  </a:lnTo>
                  <a:cubicBezTo>
                    <a:pt x="46952" y="194546"/>
                    <a:pt x="0" y="338030"/>
                    <a:pt x="0" y="492481"/>
                  </a:cubicBezTo>
                  <a:cubicBezTo>
                    <a:pt x="0" y="904350"/>
                    <a:pt x="333883" y="1238236"/>
                    <a:pt x="745749" y="1238236"/>
                  </a:cubicBezTo>
                  <a:close/>
                </a:path>
              </a:pathLst>
            </a:cu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5000">
                  <a:schemeClr val="bg1">
                    <a:alpha val="94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38"/>
          <p:cNvSpPr txBox="1"/>
          <p:nvPr/>
        </p:nvSpPr>
        <p:spPr>
          <a:xfrm>
            <a:off x="4005843" y="2819187"/>
            <a:ext cx="47000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8F8F8"/>
                </a:solidFill>
                <a:latin typeface="+mn-ea"/>
                <a:ea typeface="+mn-ea"/>
              </a:rPr>
              <a:t>3</a:t>
            </a:r>
            <a:endParaRPr lang="zh-CN" altLang="en-US" sz="3600" b="1" dirty="0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72" name="TextBox 14"/>
          <p:cNvSpPr txBox="1"/>
          <p:nvPr/>
        </p:nvSpPr>
        <p:spPr>
          <a:xfrm>
            <a:off x="683568" y="3939902"/>
            <a:ext cx="136446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rgbClr val="C00000"/>
                </a:solidFill>
                <a:effectLst>
                  <a:outerShdw blurRad="127000" dist="635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hakuyoxingshu7000" panose="02000600000000000000" pitchFamily="2" charset="-122"/>
              </a:rPr>
              <a:t>方针</a:t>
            </a:r>
            <a:endParaRPr lang="zh-CN" altLang="en-US" sz="4000" b="1" dirty="0" smtClean="0">
              <a:solidFill>
                <a:srgbClr val="C00000"/>
              </a:solidFill>
              <a:effectLst>
                <a:outerShdw blurRad="127000" dist="63500" dir="5400000" algn="t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hakuyoxingshu7000" panose="02000600000000000000" pitchFamily="2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494" y="107785"/>
            <a:ext cx="386735" cy="3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接连接符 20"/>
          <p:cNvCxnSpPr/>
          <p:nvPr/>
        </p:nvCxnSpPr>
        <p:spPr>
          <a:xfrm>
            <a:off x="787135" y="481814"/>
            <a:ext cx="782754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87400" y="113665"/>
            <a:ext cx="279275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学习贯彻党的十九大精神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21090" y="481732"/>
            <a:ext cx="62856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准确把握新时代党的建设总要求</a:t>
            </a:r>
            <a:endParaRPr lang="zh-CN" altLang="en-US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699792" y="1779662"/>
            <a:ext cx="1943448" cy="2304256"/>
            <a:chOff x="3204048" y="2391942"/>
            <a:chExt cx="1872000" cy="2304256"/>
          </a:xfrm>
        </p:grpSpPr>
        <p:sp>
          <p:nvSpPr>
            <p:cNvPr id="30" name="矩形 29"/>
            <p:cNvSpPr/>
            <p:nvPr/>
          </p:nvSpPr>
          <p:spPr>
            <a:xfrm>
              <a:off x="3204048" y="2391942"/>
              <a:ext cx="1872000" cy="230425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204048" y="3099613"/>
              <a:ext cx="1872000" cy="1116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endParaRPr lang="zh-CN" altLang="en-US" sz="1200" dirty="0" smtClean="0"/>
            </a:p>
            <a:p>
              <a:pPr>
                <a:lnSpc>
                  <a:spcPts val="1600"/>
                </a:lnSpc>
              </a:pPr>
              <a:endParaRPr lang="zh-CN" altLang="en-US" sz="1200" dirty="0" smtClean="0"/>
            </a:p>
            <a:p>
              <a:pPr>
                <a:lnSpc>
                  <a:spcPts val="1600"/>
                </a:lnSpc>
              </a:pPr>
              <a:r>
                <a:rPr lang="zh-CN" altLang="en-US" sz="1200" dirty="0" smtClean="0"/>
                <a:t>以踏石留印、抓铁有痕的劲头抓党风廉政建设，坚决惩治腐败不手软。</a:t>
              </a:r>
              <a:endParaRPr lang="zh-CN" altLang="en-US" sz="1200" dirty="0"/>
            </a:p>
          </p:txBody>
        </p:sp>
        <p:sp>
          <p:nvSpPr>
            <p:cNvPr id="32" name="矩形 31"/>
            <p:cNvSpPr/>
            <p:nvPr/>
          </p:nvSpPr>
          <p:spPr>
            <a:xfrm>
              <a:off x="3209792" y="2621212"/>
              <a:ext cx="1860512" cy="360000"/>
            </a:xfrm>
            <a:prstGeom prst="rect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 smtClean="0"/>
                <a:t>踏石留印</a:t>
              </a:r>
              <a:endParaRPr lang="zh-CN" altLang="en-US" sz="1600" b="1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788024" y="1779662"/>
            <a:ext cx="1872000" cy="2304256"/>
            <a:chOff x="5192675" y="2391942"/>
            <a:chExt cx="1872000" cy="2304256"/>
          </a:xfrm>
        </p:grpSpPr>
        <p:sp>
          <p:nvSpPr>
            <p:cNvPr id="34" name="矩形 33"/>
            <p:cNvSpPr/>
            <p:nvPr/>
          </p:nvSpPr>
          <p:spPr>
            <a:xfrm>
              <a:off x="5192675" y="3099613"/>
              <a:ext cx="1871999" cy="1116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endParaRPr lang="zh-CN" altLang="en-US" sz="1200" dirty="0" smtClean="0"/>
            </a:p>
            <a:p>
              <a:pPr>
                <a:lnSpc>
                  <a:spcPts val="1600"/>
                </a:lnSpc>
              </a:pPr>
              <a:endParaRPr lang="zh-CN" altLang="en-US" sz="1200" dirty="0" smtClean="0"/>
            </a:p>
            <a:p>
              <a:pPr>
                <a:lnSpc>
                  <a:spcPts val="1600"/>
                </a:lnSpc>
              </a:pPr>
              <a:r>
                <a:rPr lang="zh-CN" altLang="en-US" sz="1200" dirty="0" smtClean="0"/>
                <a:t>坚持纪严于法、纪在法前，严明党的政治纪律政治规矩不含糊。</a:t>
              </a:r>
              <a:endParaRPr lang="zh-CN" altLang="en-US" sz="1200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5192675" y="2391942"/>
              <a:ext cx="1872000" cy="230425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195589" y="2621212"/>
              <a:ext cx="1866172" cy="360000"/>
            </a:xfrm>
            <a:prstGeom prst="rect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 smtClean="0"/>
                <a:t>纪严于法</a:t>
              </a:r>
              <a:endParaRPr lang="zh-CN" altLang="en-US" sz="1600" b="1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876256" y="1779662"/>
            <a:ext cx="1872000" cy="2304256"/>
            <a:chOff x="7181302" y="2391942"/>
            <a:chExt cx="1872000" cy="2304256"/>
          </a:xfrm>
        </p:grpSpPr>
        <p:sp>
          <p:nvSpPr>
            <p:cNvPr id="38" name="矩形 37"/>
            <p:cNvSpPr/>
            <p:nvPr/>
          </p:nvSpPr>
          <p:spPr>
            <a:xfrm>
              <a:off x="7181302" y="3099613"/>
              <a:ext cx="1872000" cy="1116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endParaRPr lang="zh-CN" altLang="en-US" sz="1200" dirty="0" smtClean="0"/>
            </a:p>
            <a:p>
              <a:pPr>
                <a:lnSpc>
                  <a:spcPts val="1600"/>
                </a:lnSpc>
              </a:pPr>
              <a:endParaRPr lang="zh-CN" altLang="en-US" sz="1200" dirty="0" smtClean="0"/>
            </a:p>
            <a:p>
              <a:pPr>
                <a:lnSpc>
                  <a:spcPts val="1600"/>
                </a:lnSpc>
              </a:pPr>
              <a:r>
                <a:rPr lang="zh-CN" altLang="en-US" sz="1200" dirty="0" smtClean="0"/>
                <a:t>坚持党的思想建设和制度建设紧密结合，扎实推进党的建设制度改革不停步。</a:t>
              </a:r>
              <a:endParaRPr lang="zh-CN" altLang="en-US" sz="1200" dirty="0"/>
            </a:p>
          </p:txBody>
        </p:sp>
        <p:sp>
          <p:nvSpPr>
            <p:cNvPr id="39" name="矩形 38"/>
            <p:cNvSpPr/>
            <p:nvPr/>
          </p:nvSpPr>
          <p:spPr>
            <a:xfrm>
              <a:off x="7181302" y="2391942"/>
              <a:ext cx="1872000" cy="230425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7184050" y="2621212"/>
              <a:ext cx="1866504" cy="360000"/>
            </a:xfrm>
            <a:prstGeom prst="rect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 smtClean="0"/>
                <a:t>坚持制度建设</a:t>
              </a:r>
              <a:endParaRPr lang="zh-CN" altLang="en-US" sz="1600" b="1" dirty="0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9702"/>
            <a:ext cx="986319" cy="9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 bwMode="auto">
          <a:xfrm>
            <a:off x="-108519" y="2506191"/>
            <a:ext cx="2967608" cy="506412"/>
            <a:chOff x="-1032447" y="0"/>
            <a:chExt cx="2967616" cy="506624"/>
          </a:xfrm>
          <a:solidFill>
            <a:schemeClr val="accent1"/>
          </a:solidFill>
        </p:grpSpPr>
        <p:sp>
          <p:nvSpPr>
            <p:cNvPr id="5" name="圆角矩形 33"/>
            <p:cNvSpPr>
              <a:spLocks noChangeArrowheads="1"/>
            </p:cNvSpPr>
            <p:nvPr/>
          </p:nvSpPr>
          <p:spPr bwMode="auto">
            <a:xfrm>
              <a:off x="-1032447" y="73989"/>
              <a:ext cx="2967616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6" name="等腰三角形 34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" name="组合 36"/>
          <p:cNvGrpSpPr/>
          <p:nvPr/>
        </p:nvGrpSpPr>
        <p:grpSpPr bwMode="auto">
          <a:xfrm flipV="1">
            <a:off x="2743200" y="2580803"/>
            <a:ext cx="1935163" cy="506413"/>
            <a:chOff x="0" y="0"/>
            <a:chExt cx="1935168" cy="506624"/>
          </a:xfrm>
          <a:solidFill>
            <a:schemeClr val="accent2"/>
          </a:solidFill>
        </p:grpSpPr>
        <p:sp>
          <p:nvSpPr>
            <p:cNvPr id="9" name="圆角矩形 37"/>
            <p:cNvSpPr>
              <a:spLocks noChangeArrowheads="1"/>
            </p:cNvSpPr>
            <p:nvPr/>
          </p:nvSpPr>
          <p:spPr bwMode="auto">
            <a:xfrm>
              <a:off x="0" y="73989"/>
              <a:ext cx="1935168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等腰三角形 38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1" name="椭圆 39"/>
          <p:cNvSpPr>
            <a:spLocks noChangeArrowheads="1"/>
          </p:cNvSpPr>
          <p:nvPr/>
        </p:nvSpPr>
        <p:spPr bwMode="auto">
          <a:xfrm>
            <a:off x="4114165" y="3260888"/>
            <a:ext cx="1060450" cy="10604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8" name="组合 40"/>
          <p:cNvGrpSpPr/>
          <p:nvPr/>
        </p:nvGrpSpPr>
        <p:grpSpPr bwMode="auto">
          <a:xfrm>
            <a:off x="4563745" y="2506191"/>
            <a:ext cx="1936750" cy="506412"/>
            <a:chOff x="0" y="0"/>
            <a:chExt cx="1935168" cy="506624"/>
          </a:xfrm>
          <a:solidFill>
            <a:schemeClr val="accent1"/>
          </a:solidFill>
        </p:grpSpPr>
        <p:sp>
          <p:nvSpPr>
            <p:cNvPr id="13" name="圆角矩形 41"/>
            <p:cNvSpPr>
              <a:spLocks noChangeArrowheads="1"/>
            </p:cNvSpPr>
            <p:nvPr/>
          </p:nvSpPr>
          <p:spPr bwMode="auto">
            <a:xfrm>
              <a:off x="0" y="73989"/>
              <a:ext cx="1935168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等腰三角形 42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5" name="椭圆 43"/>
          <p:cNvSpPr>
            <a:spLocks noChangeArrowheads="1"/>
          </p:cNvSpPr>
          <p:nvPr/>
        </p:nvSpPr>
        <p:spPr bwMode="auto">
          <a:xfrm>
            <a:off x="895985" y="3325341"/>
            <a:ext cx="1060450" cy="106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16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椭圆 45"/>
          <p:cNvSpPr>
            <a:spLocks noChangeArrowheads="1"/>
          </p:cNvSpPr>
          <p:nvPr/>
        </p:nvSpPr>
        <p:spPr bwMode="auto">
          <a:xfrm>
            <a:off x="6823075" y="3260253"/>
            <a:ext cx="1060450" cy="10604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9" name="TextBox 50"/>
          <p:cNvSpPr>
            <a:spLocks noChangeArrowheads="1"/>
          </p:cNvSpPr>
          <p:nvPr/>
        </p:nvSpPr>
        <p:spPr bwMode="auto">
          <a:xfrm>
            <a:off x="628015" y="2704465"/>
            <a:ext cx="144018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群众路线教育活动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TextBox 51"/>
          <p:cNvSpPr>
            <a:spLocks noChangeArrowheads="1"/>
          </p:cNvSpPr>
          <p:nvPr/>
        </p:nvSpPr>
        <p:spPr bwMode="auto">
          <a:xfrm>
            <a:off x="3775710" y="2705100"/>
            <a:ext cx="111252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三严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TextBox 52"/>
          <p:cNvSpPr>
            <a:spLocks noChangeArrowheads="1"/>
          </p:cNvSpPr>
          <p:nvPr/>
        </p:nvSpPr>
        <p:spPr bwMode="auto">
          <a:xfrm>
            <a:off x="4275455" y="2703830"/>
            <a:ext cx="1193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三实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2" name="组合 53"/>
          <p:cNvGrpSpPr/>
          <p:nvPr/>
        </p:nvGrpSpPr>
        <p:grpSpPr bwMode="auto">
          <a:xfrm flipV="1">
            <a:off x="6384924" y="2580802"/>
            <a:ext cx="2867595" cy="506414"/>
            <a:chOff x="-1" y="0"/>
            <a:chExt cx="2865253" cy="506625"/>
          </a:xfrm>
          <a:solidFill>
            <a:schemeClr val="accent2"/>
          </a:solidFill>
        </p:grpSpPr>
        <p:sp>
          <p:nvSpPr>
            <p:cNvPr id="23" name="圆角矩形 54"/>
            <p:cNvSpPr>
              <a:spLocks noChangeArrowheads="1"/>
            </p:cNvSpPr>
            <p:nvPr/>
          </p:nvSpPr>
          <p:spPr bwMode="auto">
            <a:xfrm>
              <a:off x="-1" y="73990"/>
              <a:ext cx="2865253" cy="432635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等腰三角形 55"/>
            <p:cNvSpPr>
              <a:spLocks noChangeArrowheads="1"/>
            </p:cNvSpPr>
            <p:nvPr/>
          </p:nvSpPr>
          <p:spPr bwMode="auto">
            <a:xfrm>
              <a:off x="902659" y="0"/>
              <a:ext cx="129852" cy="9522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BABAB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5" name="TextBox 56"/>
          <p:cNvSpPr>
            <a:spLocks noChangeArrowheads="1"/>
          </p:cNvSpPr>
          <p:nvPr/>
        </p:nvSpPr>
        <p:spPr bwMode="auto">
          <a:xfrm>
            <a:off x="6687820" y="2704628"/>
            <a:ext cx="11953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两学一做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TextBox 70"/>
          <p:cNvSpPr>
            <a:spLocks noChangeArrowheads="1"/>
          </p:cNvSpPr>
          <p:nvPr/>
        </p:nvSpPr>
        <p:spPr bwMode="auto">
          <a:xfrm>
            <a:off x="4233545" y="3667125"/>
            <a:ext cx="82169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踏石留印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TextBox 72"/>
          <p:cNvSpPr>
            <a:spLocks noChangeArrowheads="1"/>
          </p:cNvSpPr>
          <p:nvPr/>
        </p:nvSpPr>
        <p:spPr bwMode="auto">
          <a:xfrm>
            <a:off x="6926580" y="3668395"/>
            <a:ext cx="85471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惩治腐败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971600" y="26749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b="1" dirty="0" smtClean="0">
                <a:solidFill>
                  <a:srgbClr val="C00000"/>
                </a:solidFill>
              </a:rPr>
              <a:t>踏石留印、抓铁有痕抓作风建设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068705"/>
            <a:ext cx="2037715" cy="13569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85" y="1068705"/>
            <a:ext cx="1985645" cy="137668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75" y="868045"/>
            <a:ext cx="1204595" cy="1638300"/>
          </a:xfrm>
          <a:prstGeom prst="rect">
            <a:avLst/>
          </a:prstGeom>
        </p:spPr>
      </p:pic>
      <p:sp>
        <p:nvSpPr>
          <p:cNvPr id="39" name="TextBox 70"/>
          <p:cNvSpPr>
            <a:spLocks noChangeArrowheads="1"/>
          </p:cNvSpPr>
          <p:nvPr/>
        </p:nvSpPr>
        <p:spPr bwMode="auto">
          <a:xfrm>
            <a:off x="971550" y="3733165"/>
            <a:ext cx="875665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抓铁有痕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0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2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 autoUpdateAnimBg="0"/>
      <p:bldP spid="15" grpId="0" bldLvl="0" animBg="1" autoUpdateAnimBg="0"/>
      <p:bldP spid="16" grpId="0" bldLvl="0" animBg="1" autoUpdateAnimBg="0"/>
      <p:bldP spid="19" grpId="0" bldLvl="0" autoUpdateAnimBg="0"/>
      <p:bldP spid="20" grpId="0" bldLvl="0" autoUpdateAnimBg="0"/>
      <p:bldP spid="21" grpId="0" bldLvl="0" autoUpdateAnimBg="0"/>
      <p:bldP spid="25" grpId="0" bldLvl="0" autoUpdateAnimBg="0"/>
      <p:bldP spid="34" grpId="0" bldLvl="0" autoUpdateAnimBg="0"/>
      <p:bldP spid="35" grpId="0" bldLvl="0" autoUpdateAnimBg="0"/>
      <p:bldP spid="39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025957" y="3412918"/>
            <a:ext cx="842415" cy="667385"/>
          </a:xfrm>
          <a:prstGeom prst="rect">
            <a:avLst/>
          </a:prstGeom>
          <a:noFill/>
        </p:spPr>
        <p:txBody>
          <a:bodyPr wrap="square" lIns="68543" tIns="34272" rIns="68543" bIns="34272" rtlCol="0" anchor="ctr">
            <a:spAutoFit/>
          </a:bodyPr>
          <a:lstStyle>
            <a:defPPr>
              <a:defRPr lang="zh-CN"/>
            </a:defPPr>
            <a:lvl1pPr algn="ctr">
              <a:defRPr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《作风建设永远在路上》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3749" y="2501328"/>
            <a:ext cx="1193420" cy="467360"/>
          </a:xfrm>
          <a:prstGeom prst="rect">
            <a:avLst/>
          </a:prstGeom>
          <a:noFill/>
        </p:spPr>
        <p:txBody>
          <a:bodyPr wrap="square" lIns="68543" tIns="34272" rIns="68543" bIns="34272" rtlCol="0" anchor="ctr">
            <a:spAutoFit/>
          </a:bodyPr>
          <a:lstStyle/>
          <a:p>
            <a:pPr algn="ctr"/>
            <a:r>
              <a:rPr 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《中国共产党廉洁自律准则》</a:t>
            </a:r>
            <a:endParaRPr lang="zh-CN" sz="1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2084" y="2729192"/>
            <a:ext cx="1193420" cy="467360"/>
          </a:xfrm>
          <a:prstGeom prst="rect">
            <a:avLst/>
          </a:prstGeom>
          <a:noFill/>
        </p:spPr>
        <p:txBody>
          <a:bodyPr wrap="square" lIns="68543" tIns="34272" rIns="68543" bIns="34272" rtlCol="0" anchor="ctr">
            <a:spAutoFit/>
          </a:bodyPr>
          <a:lstStyle/>
          <a:p>
            <a:pPr algn="ctr"/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《中国共产党纪律处条例》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96050" y="3482340"/>
            <a:ext cx="2239645" cy="528955"/>
          </a:xfrm>
          <a:prstGeom prst="rect">
            <a:avLst/>
          </a:prstGeom>
        </p:spPr>
        <p:txBody>
          <a:bodyPr wrap="square" lIns="68543" tIns="34272" rIns="68543" bIns="34272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没有规矩不成方圆</a:t>
            </a:r>
            <a:endParaRPr lang="zh-CN" altLang="en-US" sz="20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37" name="Freeform 4"/>
          <p:cNvSpPr/>
          <p:nvPr/>
        </p:nvSpPr>
        <p:spPr bwMode="auto">
          <a:xfrm>
            <a:off x="1838595" y="1869787"/>
            <a:ext cx="1746805" cy="1747374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6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7" y="921941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6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noFill/>
            <a:prstDash val="solid"/>
          </a:ln>
          <a:effectLst/>
        </p:spPr>
        <p:txBody>
          <a:bodyPr lIns="0" tIns="34272" rIns="0" bIns="34272" anchor="ctr"/>
          <a:lstStyle/>
          <a:p>
            <a:pPr algn="ctr" defTabSz="685165" fontAlgn="base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defRPr/>
            </a:pPr>
            <a:endParaRPr lang="en-US" sz="21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8"/>
          <p:cNvSpPr/>
          <p:nvPr/>
        </p:nvSpPr>
        <p:spPr bwMode="auto">
          <a:xfrm>
            <a:off x="685592" y="2955687"/>
            <a:ext cx="1523907" cy="1523500"/>
          </a:xfrm>
          <a:custGeom>
            <a:avLst/>
            <a:gdLst/>
            <a:ahLst/>
            <a:cxnLst/>
            <a:rect l="l" t="t" r="r" b="b"/>
            <a:pathLst>
              <a:path w="2075647" h="2080525">
                <a:moveTo>
                  <a:pt x="1036488" y="349870"/>
                </a:moveTo>
                <a:cubicBezTo>
                  <a:pt x="655847" y="349870"/>
                  <a:pt x="347277" y="658371"/>
                  <a:pt x="347277" y="1038927"/>
                </a:cubicBezTo>
                <a:cubicBezTo>
                  <a:pt x="347277" y="1419483"/>
                  <a:pt x="655847" y="1727984"/>
                  <a:pt x="1036488" y="1727984"/>
                </a:cubicBezTo>
                <a:cubicBezTo>
                  <a:pt x="1417129" y="1727984"/>
                  <a:pt x="1725699" y="1419483"/>
                  <a:pt x="1725699" y="1038927"/>
                </a:cubicBezTo>
                <a:cubicBezTo>
                  <a:pt x="1725699" y="658371"/>
                  <a:pt x="1417129" y="349870"/>
                  <a:pt x="1036488" y="349870"/>
                </a:cubicBezTo>
                <a:close/>
                <a:moveTo>
                  <a:pt x="1096908" y="0"/>
                </a:moveTo>
                <a:lnTo>
                  <a:pt x="1138010" y="2569"/>
                </a:lnTo>
                <a:lnTo>
                  <a:pt x="1179112" y="7706"/>
                </a:lnTo>
                <a:lnTo>
                  <a:pt x="1230489" y="174661"/>
                </a:lnTo>
                <a:lnTo>
                  <a:pt x="1261315" y="182367"/>
                </a:lnTo>
                <a:lnTo>
                  <a:pt x="1292142" y="192641"/>
                </a:lnTo>
                <a:lnTo>
                  <a:pt x="1322968" y="200347"/>
                </a:lnTo>
                <a:lnTo>
                  <a:pt x="1353795" y="213190"/>
                </a:lnTo>
                <a:lnTo>
                  <a:pt x="1487376" y="100173"/>
                </a:lnTo>
                <a:lnTo>
                  <a:pt x="1523340" y="118153"/>
                </a:lnTo>
                <a:lnTo>
                  <a:pt x="1559304" y="138702"/>
                </a:lnTo>
                <a:lnTo>
                  <a:pt x="1538753" y="313363"/>
                </a:lnTo>
                <a:lnTo>
                  <a:pt x="1569580" y="333912"/>
                </a:lnTo>
                <a:lnTo>
                  <a:pt x="1595269" y="354460"/>
                </a:lnTo>
                <a:lnTo>
                  <a:pt x="1618388" y="375008"/>
                </a:lnTo>
                <a:lnTo>
                  <a:pt x="1644077" y="398125"/>
                </a:lnTo>
                <a:lnTo>
                  <a:pt x="1811054" y="344186"/>
                </a:lnTo>
                <a:lnTo>
                  <a:pt x="1836742" y="375008"/>
                </a:lnTo>
                <a:lnTo>
                  <a:pt x="1862431" y="405831"/>
                </a:lnTo>
                <a:lnTo>
                  <a:pt x="1777658" y="562512"/>
                </a:lnTo>
                <a:lnTo>
                  <a:pt x="1811054" y="619021"/>
                </a:lnTo>
                <a:lnTo>
                  <a:pt x="1823898" y="647275"/>
                </a:lnTo>
                <a:lnTo>
                  <a:pt x="1839311" y="678097"/>
                </a:lnTo>
                <a:lnTo>
                  <a:pt x="2019132" y="693508"/>
                </a:lnTo>
                <a:lnTo>
                  <a:pt x="2031976" y="732037"/>
                </a:lnTo>
                <a:lnTo>
                  <a:pt x="2042252" y="770565"/>
                </a:lnTo>
                <a:lnTo>
                  <a:pt x="1900964" y="881013"/>
                </a:lnTo>
                <a:lnTo>
                  <a:pt x="1906102" y="914404"/>
                </a:lnTo>
                <a:lnTo>
                  <a:pt x="1911240" y="945226"/>
                </a:lnTo>
                <a:lnTo>
                  <a:pt x="1913808" y="981186"/>
                </a:lnTo>
                <a:lnTo>
                  <a:pt x="1913808" y="1014577"/>
                </a:lnTo>
                <a:lnTo>
                  <a:pt x="2075647" y="1096771"/>
                </a:lnTo>
                <a:lnTo>
                  <a:pt x="2073078" y="1135299"/>
                </a:lnTo>
                <a:lnTo>
                  <a:pt x="2067941" y="1173827"/>
                </a:lnTo>
                <a:lnTo>
                  <a:pt x="1893257" y="1225198"/>
                </a:lnTo>
                <a:lnTo>
                  <a:pt x="1885551" y="1258589"/>
                </a:lnTo>
                <a:lnTo>
                  <a:pt x="1875275" y="1289412"/>
                </a:lnTo>
                <a:lnTo>
                  <a:pt x="1865000" y="1320235"/>
                </a:lnTo>
                <a:lnTo>
                  <a:pt x="1854724" y="1351057"/>
                </a:lnTo>
                <a:lnTo>
                  <a:pt x="1975461" y="1494896"/>
                </a:lnTo>
                <a:lnTo>
                  <a:pt x="1957479" y="1528287"/>
                </a:lnTo>
                <a:lnTo>
                  <a:pt x="1942066" y="1559110"/>
                </a:lnTo>
                <a:lnTo>
                  <a:pt x="1754538" y="1538561"/>
                </a:lnTo>
                <a:lnTo>
                  <a:pt x="1736556" y="1564247"/>
                </a:lnTo>
                <a:lnTo>
                  <a:pt x="1716005" y="1592501"/>
                </a:lnTo>
                <a:lnTo>
                  <a:pt x="1692886" y="1615618"/>
                </a:lnTo>
                <a:lnTo>
                  <a:pt x="1672335" y="1641303"/>
                </a:lnTo>
                <a:lnTo>
                  <a:pt x="1728850" y="1821102"/>
                </a:lnTo>
                <a:lnTo>
                  <a:pt x="1700592" y="1844219"/>
                </a:lnTo>
                <a:lnTo>
                  <a:pt x="1672335" y="1864767"/>
                </a:lnTo>
                <a:lnTo>
                  <a:pt x="1507927" y="1774868"/>
                </a:lnTo>
                <a:lnTo>
                  <a:pt x="1451412" y="1808259"/>
                </a:lnTo>
                <a:lnTo>
                  <a:pt x="1420585" y="1823670"/>
                </a:lnTo>
                <a:lnTo>
                  <a:pt x="1392328" y="1839081"/>
                </a:lnTo>
                <a:lnTo>
                  <a:pt x="1374346" y="2026586"/>
                </a:lnTo>
                <a:lnTo>
                  <a:pt x="1340950" y="2039428"/>
                </a:lnTo>
                <a:lnTo>
                  <a:pt x="1307555" y="2047134"/>
                </a:lnTo>
                <a:lnTo>
                  <a:pt x="1186818" y="1898158"/>
                </a:lnTo>
                <a:lnTo>
                  <a:pt x="1155992" y="1903295"/>
                </a:lnTo>
                <a:lnTo>
                  <a:pt x="1122596" y="1908432"/>
                </a:lnTo>
                <a:lnTo>
                  <a:pt x="1091770" y="1911001"/>
                </a:lnTo>
                <a:lnTo>
                  <a:pt x="1058375" y="1911001"/>
                </a:lnTo>
                <a:lnTo>
                  <a:pt x="971033" y="2080525"/>
                </a:lnTo>
                <a:lnTo>
                  <a:pt x="935069" y="2077957"/>
                </a:lnTo>
                <a:lnTo>
                  <a:pt x="901674" y="2072819"/>
                </a:lnTo>
                <a:lnTo>
                  <a:pt x="845158" y="1890452"/>
                </a:lnTo>
                <a:lnTo>
                  <a:pt x="814332" y="1882747"/>
                </a:lnTo>
                <a:lnTo>
                  <a:pt x="780937" y="1875041"/>
                </a:lnTo>
                <a:lnTo>
                  <a:pt x="750110" y="1864767"/>
                </a:lnTo>
                <a:lnTo>
                  <a:pt x="719284" y="1851924"/>
                </a:lnTo>
                <a:lnTo>
                  <a:pt x="577996" y="1975215"/>
                </a:lnTo>
                <a:lnTo>
                  <a:pt x="544601" y="1959803"/>
                </a:lnTo>
                <a:lnTo>
                  <a:pt x="511205" y="1939255"/>
                </a:lnTo>
                <a:lnTo>
                  <a:pt x="531756" y="1754319"/>
                </a:lnTo>
                <a:lnTo>
                  <a:pt x="506068" y="1733771"/>
                </a:lnTo>
                <a:lnTo>
                  <a:pt x="480379" y="1713223"/>
                </a:lnTo>
                <a:lnTo>
                  <a:pt x="454690" y="1690106"/>
                </a:lnTo>
                <a:lnTo>
                  <a:pt x="431570" y="1669557"/>
                </a:lnTo>
                <a:lnTo>
                  <a:pt x="254318" y="1726065"/>
                </a:lnTo>
                <a:lnTo>
                  <a:pt x="231198" y="1697811"/>
                </a:lnTo>
                <a:lnTo>
                  <a:pt x="208079" y="1666989"/>
                </a:lnTo>
                <a:lnTo>
                  <a:pt x="297989" y="1505170"/>
                </a:lnTo>
                <a:lnTo>
                  <a:pt x="264594" y="1446093"/>
                </a:lnTo>
                <a:lnTo>
                  <a:pt x="249181" y="1417839"/>
                </a:lnTo>
                <a:lnTo>
                  <a:pt x="236336" y="1387017"/>
                </a:lnTo>
                <a:lnTo>
                  <a:pt x="51378" y="1371606"/>
                </a:lnTo>
                <a:lnTo>
                  <a:pt x="41102" y="1338214"/>
                </a:lnTo>
                <a:lnTo>
                  <a:pt x="30827" y="1302255"/>
                </a:lnTo>
                <a:lnTo>
                  <a:pt x="172114" y="1184101"/>
                </a:lnTo>
                <a:lnTo>
                  <a:pt x="166977" y="1153279"/>
                </a:lnTo>
                <a:lnTo>
                  <a:pt x="164408" y="1119888"/>
                </a:lnTo>
                <a:lnTo>
                  <a:pt x="161839" y="1086497"/>
                </a:lnTo>
                <a:lnTo>
                  <a:pt x="159270" y="1053105"/>
                </a:lnTo>
                <a:lnTo>
                  <a:pt x="0" y="970912"/>
                </a:lnTo>
                <a:lnTo>
                  <a:pt x="2569" y="929815"/>
                </a:lnTo>
                <a:lnTo>
                  <a:pt x="7707" y="893855"/>
                </a:lnTo>
                <a:lnTo>
                  <a:pt x="179821" y="842484"/>
                </a:lnTo>
                <a:lnTo>
                  <a:pt x="187528" y="811662"/>
                </a:lnTo>
                <a:lnTo>
                  <a:pt x="200372" y="778271"/>
                </a:lnTo>
                <a:lnTo>
                  <a:pt x="210647" y="747448"/>
                </a:lnTo>
                <a:lnTo>
                  <a:pt x="220923" y="714057"/>
                </a:lnTo>
                <a:lnTo>
                  <a:pt x="105324" y="577924"/>
                </a:lnTo>
                <a:lnTo>
                  <a:pt x="123306" y="544533"/>
                </a:lnTo>
                <a:lnTo>
                  <a:pt x="141288" y="511141"/>
                </a:lnTo>
                <a:lnTo>
                  <a:pt x="321109" y="529121"/>
                </a:lnTo>
                <a:lnTo>
                  <a:pt x="339091" y="503436"/>
                </a:lnTo>
                <a:lnTo>
                  <a:pt x="359642" y="477750"/>
                </a:lnTo>
                <a:lnTo>
                  <a:pt x="380193" y="449496"/>
                </a:lnTo>
                <a:lnTo>
                  <a:pt x="403313" y="426379"/>
                </a:lnTo>
                <a:lnTo>
                  <a:pt x="349366" y="259424"/>
                </a:lnTo>
                <a:lnTo>
                  <a:pt x="380193" y="233738"/>
                </a:lnTo>
                <a:lnTo>
                  <a:pt x="411019" y="205484"/>
                </a:lnTo>
                <a:lnTo>
                  <a:pt x="567720" y="292815"/>
                </a:lnTo>
                <a:lnTo>
                  <a:pt x="624236" y="259424"/>
                </a:lnTo>
                <a:lnTo>
                  <a:pt x="655062" y="244012"/>
                </a:lnTo>
                <a:lnTo>
                  <a:pt x="683320" y="231170"/>
                </a:lnTo>
                <a:lnTo>
                  <a:pt x="698733" y="53940"/>
                </a:lnTo>
                <a:lnTo>
                  <a:pt x="737266" y="41097"/>
                </a:lnTo>
                <a:lnTo>
                  <a:pt x="775799" y="30823"/>
                </a:lnTo>
                <a:lnTo>
                  <a:pt x="886260" y="166956"/>
                </a:lnTo>
                <a:lnTo>
                  <a:pt x="919656" y="161819"/>
                </a:lnTo>
                <a:lnTo>
                  <a:pt x="953051" y="159250"/>
                </a:lnTo>
                <a:lnTo>
                  <a:pt x="983877" y="156682"/>
                </a:lnTo>
                <a:lnTo>
                  <a:pt x="1017273" y="154113"/>
                </a:lnTo>
                <a:close/>
              </a:path>
            </a:pathLst>
          </a:custGeom>
          <a:solidFill>
            <a:schemeClr val="accent2"/>
          </a:solidFill>
          <a:ln w="3175" cap="flat" cmpd="sng" algn="ctr">
            <a:noFill/>
            <a:prstDash val="solid"/>
          </a:ln>
          <a:effectLst/>
        </p:spPr>
        <p:txBody>
          <a:bodyPr lIns="0" tIns="34272" rIns="0" bIns="34272" anchor="ctr"/>
          <a:lstStyle/>
          <a:p>
            <a:pPr algn="ctr" defTabSz="685165" fontAlgn="base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defRPr/>
            </a:pPr>
            <a:endParaRPr lang="en-US" sz="21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Freeform 6"/>
          <p:cNvSpPr/>
          <p:nvPr/>
        </p:nvSpPr>
        <p:spPr bwMode="auto">
          <a:xfrm>
            <a:off x="4104679" y="2128650"/>
            <a:ext cx="1667814" cy="1668361"/>
          </a:xfrm>
          <a:custGeom>
            <a:avLst/>
            <a:gdLst/>
            <a:ahLst/>
            <a:cxnLst/>
            <a:rect l="l" t="t" r="r" b="b"/>
            <a:pathLst>
              <a:path w="1487948" h="1487615">
                <a:moveTo>
                  <a:pt x="743975" y="297790"/>
                </a:moveTo>
                <a:cubicBezTo>
                  <a:pt x="496116" y="297790"/>
                  <a:pt x="295186" y="497479"/>
                  <a:pt x="295186" y="743808"/>
                </a:cubicBezTo>
                <a:cubicBezTo>
                  <a:pt x="295186" y="990137"/>
                  <a:pt x="496116" y="1189826"/>
                  <a:pt x="743975" y="1189826"/>
                </a:cubicBezTo>
                <a:cubicBezTo>
                  <a:pt x="991834" y="1189826"/>
                  <a:pt x="1192764" y="990137"/>
                  <a:pt x="1192764" y="743808"/>
                </a:cubicBezTo>
                <a:cubicBezTo>
                  <a:pt x="1192764" y="497479"/>
                  <a:pt x="991834" y="297790"/>
                  <a:pt x="743975" y="297790"/>
                </a:cubicBezTo>
                <a:close/>
                <a:moveTo>
                  <a:pt x="693753" y="0"/>
                </a:moveTo>
                <a:lnTo>
                  <a:pt x="770837" y="149228"/>
                </a:lnTo>
                <a:lnTo>
                  <a:pt x="801203" y="151560"/>
                </a:lnTo>
                <a:lnTo>
                  <a:pt x="829233" y="153891"/>
                </a:lnTo>
                <a:lnTo>
                  <a:pt x="857264" y="158555"/>
                </a:lnTo>
                <a:lnTo>
                  <a:pt x="885294" y="163218"/>
                </a:lnTo>
                <a:lnTo>
                  <a:pt x="997416" y="41970"/>
                </a:lnTo>
                <a:lnTo>
                  <a:pt x="1018439" y="48965"/>
                </a:lnTo>
                <a:lnTo>
                  <a:pt x="1037126" y="58292"/>
                </a:lnTo>
                <a:lnTo>
                  <a:pt x="1076835" y="74614"/>
                </a:lnTo>
                <a:lnTo>
                  <a:pt x="1069828" y="240164"/>
                </a:lnTo>
                <a:lnTo>
                  <a:pt x="1093186" y="256485"/>
                </a:lnTo>
                <a:lnTo>
                  <a:pt x="1116545" y="272807"/>
                </a:lnTo>
                <a:lnTo>
                  <a:pt x="1139904" y="291461"/>
                </a:lnTo>
                <a:lnTo>
                  <a:pt x="1160927" y="312446"/>
                </a:lnTo>
                <a:lnTo>
                  <a:pt x="1312758" y="261149"/>
                </a:lnTo>
                <a:lnTo>
                  <a:pt x="1340789" y="298456"/>
                </a:lnTo>
                <a:lnTo>
                  <a:pt x="1352468" y="317109"/>
                </a:lnTo>
                <a:lnTo>
                  <a:pt x="1368819" y="335763"/>
                </a:lnTo>
                <a:lnTo>
                  <a:pt x="1280056" y="468669"/>
                </a:lnTo>
                <a:lnTo>
                  <a:pt x="1287064" y="480327"/>
                </a:lnTo>
                <a:lnTo>
                  <a:pt x="1294071" y="496649"/>
                </a:lnTo>
                <a:lnTo>
                  <a:pt x="1305750" y="522298"/>
                </a:lnTo>
                <a:lnTo>
                  <a:pt x="1315094" y="547946"/>
                </a:lnTo>
                <a:lnTo>
                  <a:pt x="1324437" y="575926"/>
                </a:lnTo>
                <a:lnTo>
                  <a:pt x="1476269" y="608570"/>
                </a:lnTo>
                <a:lnTo>
                  <a:pt x="1483276" y="652872"/>
                </a:lnTo>
                <a:lnTo>
                  <a:pt x="1487948" y="701837"/>
                </a:lnTo>
                <a:lnTo>
                  <a:pt x="1350132" y="774120"/>
                </a:lnTo>
                <a:lnTo>
                  <a:pt x="1347796" y="802100"/>
                </a:lnTo>
                <a:lnTo>
                  <a:pt x="1345460" y="830080"/>
                </a:lnTo>
                <a:lnTo>
                  <a:pt x="1340789" y="855729"/>
                </a:lnTo>
                <a:lnTo>
                  <a:pt x="1333781" y="886040"/>
                </a:lnTo>
                <a:lnTo>
                  <a:pt x="1448238" y="988635"/>
                </a:lnTo>
                <a:lnTo>
                  <a:pt x="1431887" y="1032937"/>
                </a:lnTo>
                <a:lnTo>
                  <a:pt x="1410865" y="1077239"/>
                </a:lnTo>
                <a:lnTo>
                  <a:pt x="1259033" y="1067912"/>
                </a:lnTo>
                <a:lnTo>
                  <a:pt x="1242682" y="1093560"/>
                </a:lnTo>
                <a:lnTo>
                  <a:pt x="1226331" y="1116877"/>
                </a:lnTo>
                <a:lnTo>
                  <a:pt x="1209980" y="1137862"/>
                </a:lnTo>
                <a:lnTo>
                  <a:pt x="1191293" y="1158848"/>
                </a:lnTo>
                <a:lnTo>
                  <a:pt x="1235674" y="1303412"/>
                </a:lnTo>
                <a:lnTo>
                  <a:pt x="1198301" y="1336056"/>
                </a:lnTo>
                <a:lnTo>
                  <a:pt x="1179614" y="1350046"/>
                </a:lnTo>
                <a:lnTo>
                  <a:pt x="1158591" y="1364036"/>
                </a:lnTo>
                <a:lnTo>
                  <a:pt x="1030118" y="1282427"/>
                </a:lnTo>
                <a:lnTo>
                  <a:pt x="1006759" y="1294085"/>
                </a:lnTo>
                <a:lnTo>
                  <a:pt x="981065" y="1305744"/>
                </a:lnTo>
                <a:lnTo>
                  <a:pt x="955370" y="1315071"/>
                </a:lnTo>
                <a:lnTo>
                  <a:pt x="927340" y="1324397"/>
                </a:lnTo>
                <a:lnTo>
                  <a:pt x="892302" y="1475957"/>
                </a:lnTo>
                <a:lnTo>
                  <a:pt x="845584" y="1482952"/>
                </a:lnTo>
                <a:lnTo>
                  <a:pt x="798867" y="1487615"/>
                </a:lnTo>
                <a:lnTo>
                  <a:pt x="728791" y="1350046"/>
                </a:lnTo>
                <a:lnTo>
                  <a:pt x="700761" y="1350046"/>
                </a:lnTo>
                <a:lnTo>
                  <a:pt x="672730" y="1345382"/>
                </a:lnTo>
                <a:lnTo>
                  <a:pt x="642364" y="1343051"/>
                </a:lnTo>
                <a:lnTo>
                  <a:pt x="616669" y="1336056"/>
                </a:lnTo>
                <a:lnTo>
                  <a:pt x="511555" y="1450308"/>
                </a:lnTo>
                <a:lnTo>
                  <a:pt x="488197" y="1443313"/>
                </a:lnTo>
                <a:lnTo>
                  <a:pt x="467174" y="1436318"/>
                </a:lnTo>
                <a:lnTo>
                  <a:pt x="422792" y="1417665"/>
                </a:lnTo>
                <a:lnTo>
                  <a:pt x="429800" y="1259110"/>
                </a:lnTo>
                <a:lnTo>
                  <a:pt x="406441" y="1242788"/>
                </a:lnTo>
                <a:lnTo>
                  <a:pt x="383083" y="1226467"/>
                </a:lnTo>
                <a:lnTo>
                  <a:pt x="362060" y="1210145"/>
                </a:lnTo>
                <a:lnTo>
                  <a:pt x="341037" y="1191491"/>
                </a:lnTo>
                <a:lnTo>
                  <a:pt x="184534" y="1238125"/>
                </a:lnTo>
                <a:lnTo>
                  <a:pt x="156503" y="1205481"/>
                </a:lnTo>
                <a:lnTo>
                  <a:pt x="130809" y="1170506"/>
                </a:lnTo>
                <a:lnTo>
                  <a:pt x="219572" y="1032937"/>
                </a:lnTo>
                <a:lnTo>
                  <a:pt x="207893" y="1007288"/>
                </a:lnTo>
                <a:lnTo>
                  <a:pt x="193877" y="981640"/>
                </a:lnTo>
                <a:lnTo>
                  <a:pt x="182198" y="955991"/>
                </a:lnTo>
                <a:lnTo>
                  <a:pt x="172854" y="928011"/>
                </a:lnTo>
                <a:lnTo>
                  <a:pt x="14015" y="893036"/>
                </a:lnTo>
                <a:lnTo>
                  <a:pt x="7008" y="848734"/>
                </a:lnTo>
                <a:lnTo>
                  <a:pt x="0" y="806763"/>
                </a:lnTo>
                <a:lnTo>
                  <a:pt x="147160" y="732149"/>
                </a:lnTo>
                <a:lnTo>
                  <a:pt x="149496" y="701837"/>
                </a:lnTo>
                <a:lnTo>
                  <a:pt x="151832" y="671525"/>
                </a:lnTo>
                <a:lnTo>
                  <a:pt x="156503" y="643545"/>
                </a:lnTo>
                <a:lnTo>
                  <a:pt x="161175" y="615565"/>
                </a:lnTo>
                <a:lnTo>
                  <a:pt x="39710" y="501312"/>
                </a:lnTo>
                <a:lnTo>
                  <a:pt x="53725" y="461674"/>
                </a:lnTo>
                <a:lnTo>
                  <a:pt x="70076" y="424367"/>
                </a:lnTo>
                <a:lnTo>
                  <a:pt x="238259" y="431362"/>
                </a:lnTo>
                <a:lnTo>
                  <a:pt x="254610" y="408045"/>
                </a:lnTo>
                <a:lnTo>
                  <a:pt x="273297" y="384728"/>
                </a:lnTo>
                <a:lnTo>
                  <a:pt x="289648" y="361411"/>
                </a:lnTo>
                <a:lnTo>
                  <a:pt x="310671" y="340426"/>
                </a:lnTo>
                <a:lnTo>
                  <a:pt x="259282" y="177208"/>
                </a:lnTo>
                <a:lnTo>
                  <a:pt x="289648" y="151560"/>
                </a:lnTo>
                <a:lnTo>
                  <a:pt x="322350" y="128243"/>
                </a:lnTo>
                <a:lnTo>
                  <a:pt x="467174" y="219179"/>
                </a:lnTo>
                <a:lnTo>
                  <a:pt x="492868" y="205188"/>
                </a:lnTo>
                <a:lnTo>
                  <a:pt x="518563" y="193530"/>
                </a:lnTo>
                <a:lnTo>
                  <a:pt x="546593" y="184203"/>
                </a:lnTo>
                <a:lnTo>
                  <a:pt x="574624" y="174876"/>
                </a:lnTo>
                <a:lnTo>
                  <a:pt x="609662" y="9327"/>
                </a:lnTo>
                <a:lnTo>
                  <a:pt x="630685" y="6995"/>
                </a:lnTo>
                <a:lnTo>
                  <a:pt x="651707" y="2332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noFill/>
            <a:prstDash val="solid"/>
          </a:ln>
          <a:effectLst/>
        </p:spPr>
        <p:txBody>
          <a:bodyPr lIns="0" tIns="34272" rIns="0" bIns="34272" anchor="ctr"/>
          <a:lstStyle/>
          <a:p>
            <a:pPr algn="ctr" defTabSz="685165" fontAlgn="base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endParaRPr lang="en-US" sz="21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114597" y="1131590"/>
            <a:ext cx="2880301" cy="347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4" rIns="68567" bIns="34284"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政治纪律和政治规矩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71600" y="26749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b="1" dirty="0" smtClean="0">
                <a:solidFill>
                  <a:srgbClr val="C00000"/>
                </a:solidFill>
              </a:rPr>
              <a:t>坚持纪严于法，纪在法前，严明政治纪律和政治规矩不含糊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610" y="1578610"/>
            <a:ext cx="2331085" cy="1834515"/>
          </a:xfrm>
          <a:prstGeom prst="round2Same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13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64800000">
                                      <p:cBhvr>
                                        <p:cTn id="23" dur="7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86400000">
                                      <p:cBhvr>
                                        <p:cTn id="33" dur="7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/>
      <p:bldP spid="37" grpId="0" animBg="1"/>
      <p:bldP spid="37" grpId="1" animBg="1"/>
      <p:bldP spid="39" grpId="0" animBg="1"/>
      <p:bldP spid="39" grpId="1" animBg="1"/>
      <p:bldP spid="40" grpId="0" bldLvl="0" animBg="1"/>
      <p:bldP spid="40" grpId="1" bldLvl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71600" y="26749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b="1" dirty="0" smtClean="0">
                <a:solidFill>
                  <a:srgbClr val="C00000"/>
                </a:solidFill>
              </a:rPr>
              <a:t>坚持党的思想建设和制度建设紧密结合，扎实推进党的制度建设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85" y="1459230"/>
            <a:ext cx="3259455" cy="211899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</p:pic>
      <p:sp>
        <p:nvSpPr>
          <p:cNvPr id="65" name="矩形 64"/>
          <p:cNvSpPr/>
          <p:nvPr/>
        </p:nvSpPr>
        <p:spPr>
          <a:xfrm>
            <a:off x="703263" y="4190460"/>
            <a:ext cx="8207375" cy="45719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pic>
        <p:nvPicPr>
          <p:cNvPr id="5" name="图片 4" descr="C:\Users\Administrator\Desktop\2345_image_file_copy_11.jpg2345_image_file_copy_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27295" y="1459230"/>
            <a:ext cx="3077210" cy="211899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975735" y="2278708"/>
            <a:ext cx="1402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>
              <a:lnSpc>
                <a:spcPct val="100000"/>
              </a:lnSpc>
            </a:pPr>
            <a:r>
              <a:rPr lang="zh-CN" altLang="en-US" sz="2400" dirty="0">
                <a:solidFill>
                  <a:srgbClr val="C00000"/>
                </a:solidFill>
              </a:rPr>
              <a:t>第三部分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54" y="587971"/>
            <a:ext cx="16144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4"/>
          <p:cNvSpPr txBox="1">
            <a:spLocks noChangeArrowheads="1"/>
          </p:cNvSpPr>
          <p:nvPr/>
        </p:nvSpPr>
        <p:spPr bwMode="auto">
          <a:xfrm>
            <a:off x="487680" y="2860040"/>
            <a:ext cx="8385810" cy="16619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lvl="0" indent="360045">
              <a:spcBef>
                <a:spcPts val="1200"/>
              </a:spcBef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           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“主线”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indent="360045" algn="ctr">
              <a:spcBef>
                <a:spcPts val="1200"/>
              </a:spcBef>
            </a:pPr>
            <a:r>
              <a:rPr lang="zh-CN" altLang="en-US" sz="28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加强党的长期执政能力建设</a:t>
            </a:r>
            <a:r>
              <a:rPr lang="zh-CN" altLang="en-US" sz="2800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、                                       先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进性和纯洁性建设</a:t>
            </a:r>
            <a:endParaRPr lang="zh-CN" altLang="en-US" sz="28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502"/>
            <a:ext cx="2863570" cy="456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98" y="2859782"/>
            <a:ext cx="1914202" cy="2210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 flipH="1">
            <a:off x="2771800" y="2230963"/>
            <a:ext cx="1254675" cy="1860509"/>
          </a:xfrm>
          <a:custGeom>
            <a:avLst/>
            <a:gdLst>
              <a:gd name="connsiteX0" fmla="*/ 0 w 2089743"/>
              <a:gd name="connsiteY0" fmla="*/ 0 h 3098800"/>
              <a:gd name="connsiteX1" fmla="*/ 896251 w 2089743"/>
              <a:gd name="connsiteY1" fmla="*/ 0 h 3098800"/>
              <a:gd name="connsiteX2" fmla="*/ 1499804 w 2089743"/>
              <a:gd name="connsiteY2" fmla="*/ 603553 h 3098800"/>
              <a:gd name="connsiteX3" fmla="*/ 1499804 w 2089743"/>
              <a:gd name="connsiteY3" fmla="*/ 1424821 h 3098800"/>
              <a:gd name="connsiteX4" fmla="*/ 2089743 w 2089743"/>
              <a:gd name="connsiteY4" fmla="*/ 1424821 h 3098800"/>
              <a:gd name="connsiteX5" fmla="*/ 2089743 w 2089743"/>
              <a:gd name="connsiteY5" fmla="*/ 1667767 h 3098800"/>
              <a:gd name="connsiteX6" fmla="*/ 1499804 w 2089743"/>
              <a:gd name="connsiteY6" fmla="*/ 1667767 h 3098800"/>
              <a:gd name="connsiteX7" fmla="*/ 1499804 w 2089743"/>
              <a:gd name="connsiteY7" fmla="*/ 2495247 h 3098800"/>
              <a:gd name="connsiteX8" fmla="*/ 896251 w 2089743"/>
              <a:gd name="connsiteY8" fmla="*/ 3098800 h 3098800"/>
              <a:gd name="connsiteX9" fmla="*/ 0 w 2089743"/>
              <a:gd name="connsiteY9" fmla="*/ 3098800 h 3098800"/>
              <a:gd name="connsiteX10" fmla="*/ 0 w 2089743"/>
              <a:gd name="connsiteY10" fmla="*/ 2897517 h 3098800"/>
              <a:gd name="connsiteX11" fmla="*/ 779876 w 2089743"/>
              <a:gd name="connsiteY11" fmla="*/ 2897517 h 3098800"/>
              <a:gd name="connsiteX12" fmla="*/ 1287900 w 2089743"/>
              <a:gd name="connsiteY12" fmla="*/ 2389493 h 3098800"/>
              <a:gd name="connsiteX13" fmla="*/ 1287900 w 2089743"/>
              <a:gd name="connsiteY13" fmla="*/ 709307 h 3098800"/>
              <a:gd name="connsiteX14" fmla="*/ 779876 w 2089743"/>
              <a:gd name="connsiteY14" fmla="*/ 201283 h 3098800"/>
              <a:gd name="connsiteX15" fmla="*/ 0 w 2089743"/>
              <a:gd name="connsiteY15" fmla="*/ 201283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89743" h="3098800">
                <a:moveTo>
                  <a:pt x="0" y="0"/>
                </a:moveTo>
                <a:lnTo>
                  <a:pt x="896251" y="0"/>
                </a:lnTo>
                <a:cubicBezTo>
                  <a:pt x="1229584" y="0"/>
                  <a:pt x="1499804" y="270220"/>
                  <a:pt x="1499804" y="603553"/>
                </a:cubicBezTo>
                <a:lnTo>
                  <a:pt x="1499804" y="1424821"/>
                </a:lnTo>
                <a:lnTo>
                  <a:pt x="2089743" y="1424821"/>
                </a:lnTo>
                <a:lnTo>
                  <a:pt x="2089743" y="1667767"/>
                </a:lnTo>
                <a:lnTo>
                  <a:pt x="1499804" y="1667767"/>
                </a:lnTo>
                <a:lnTo>
                  <a:pt x="1499804" y="2495247"/>
                </a:lnTo>
                <a:cubicBezTo>
                  <a:pt x="1499804" y="2828580"/>
                  <a:pt x="1229584" y="3098800"/>
                  <a:pt x="896251" y="3098800"/>
                </a:cubicBezTo>
                <a:lnTo>
                  <a:pt x="0" y="3098800"/>
                </a:lnTo>
                <a:lnTo>
                  <a:pt x="0" y="2897517"/>
                </a:lnTo>
                <a:lnTo>
                  <a:pt x="779876" y="2897517"/>
                </a:lnTo>
                <a:cubicBezTo>
                  <a:pt x="1060450" y="2897517"/>
                  <a:pt x="1287900" y="2670067"/>
                  <a:pt x="1287900" y="2389493"/>
                </a:cubicBezTo>
                <a:lnTo>
                  <a:pt x="1287900" y="709307"/>
                </a:lnTo>
                <a:cubicBezTo>
                  <a:pt x="1287900" y="428733"/>
                  <a:pt x="1060450" y="201283"/>
                  <a:pt x="779876" y="201283"/>
                </a:cubicBezTo>
                <a:lnTo>
                  <a:pt x="0" y="2012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solidFill>
                <a:schemeClr val="accent1"/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677889" y="1823573"/>
            <a:ext cx="949655" cy="1397177"/>
            <a:chOff x="8282297" y="1684749"/>
            <a:chExt cx="1266206" cy="1862902"/>
          </a:xfrm>
        </p:grpSpPr>
        <p:grpSp>
          <p:nvGrpSpPr>
            <p:cNvPr id="51" name="组合 50"/>
            <p:cNvGrpSpPr/>
            <p:nvPr/>
          </p:nvGrpSpPr>
          <p:grpSpPr>
            <a:xfrm>
              <a:off x="8282297" y="1684749"/>
              <a:ext cx="1266206" cy="1862902"/>
              <a:chOff x="2993266" y="1723328"/>
              <a:chExt cx="1411736" cy="2077014"/>
            </a:xfrm>
          </p:grpSpPr>
          <p:sp>
            <p:nvSpPr>
              <p:cNvPr id="55" name="圆角矩形 54"/>
              <p:cNvSpPr/>
              <p:nvPr/>
            </p:nvSpPr>
            <p:spPr>
              <a:xfrm rot="2700000">
                <a:off x="2800568" y="2195908"/>
                <a:ext cx="2077014" cy="11318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69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2993266" y="1901066"/>
                <a:ext cx="947668" cy="947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57" name="圆角矩形 56"/>
              <p:cNvSpPr/>
              <p:nvPr/>
            </p:nvSpPr>
            <p:spPr>
              <a:xfrm rot="2700000">
                <a:off x="2918202" y="2295926"/>
                <a:ext cx="1827603" cy="9024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55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solidFill>
                  <a:srgbClr val="FFFF00"/>
                </a:solidFill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086100" y="1993900"/>
                <a:ext cx="762000" cy="762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65100" dist="76200" dir="2700000" sx="97000" sy="97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8344684" y="1958461"/>
              <a:ext cx="685800" cy="625414"/>
              <a:chOff x="3145018" y="1958461"/>
              <a:chExt cx="685800" cy="625414"/>
            </a:xfrm>
          </p:grpSpPr>
          <p:sp>
            <p:nvSpPr>
              <p:cNvPr id="53" name="文本框 52"/>
              <p:cNvSpPr txBox="1"/>
              <p:nvPr/>
            </p:nvSpPr>
            <p:spPr>
              <a:xfrm>
                <a:off x="3145018" y="1958461"/>
                <a:ext cx="68580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rgbClr val="C00000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100" dirty="0">
                  <a:solidFill>
                    <a:srgbClr val="C0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3220023" y="2306877"/>
                <a:ext cx="584875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750" dirty="0">
                  <a:solidFill>
                    <a:schemeClr val="bg1">
                      <a:lumMod val="6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3851920" y="3519142"/>
            <a:ext cx="949655" cy="1397177"/>
            <a:chOff x="3075297" y="1684749"/>
            <a:chExt cx="1266206" cy="1862902"/>
          </a:xfrm>
        </p:grpSpPr>
        <p:grpSp>
          <p:nvGrpSpPr>
            <p:cNvPr id="70" name="组合 69"/>
            <p:cNvGrpSpPr/>
            <p:nvPr/>
          </p:nvGrpSpPr>
          <p:grpSpPr>
            <a:xfrm>
              <a:off x="3075297" y="1684749"/>
              <a:ext cx="1266206" cy="1862902"/>
              <a:chOff x="2993266" y="1723328"/>
              <a:chExt cx="1411736" cy="2077014"/>
            </a:xfrm>
          </p:grpSpPr>
          <p:sp>
            <p:nvSpPr>
              <p:cNvPr id="74" name="圆角矩形 73"/>
              <p:cNvSpPr/>
              <p:nvPr/>
            </p:nvSpPr>
            <p:spPr>
              <a:xfrm rot="2700000">
                <a:off x="2800568" y="2195908"/>
                <a:ext cx="2077014" cy="11318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69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2993266" y="1901066"/>
                <a:ext cx="947668" cy="947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  <p:sp>
            <p:nvSpPr>
              <p:cNvPr id="76" name="圆角矩形 75"/>
              <p:cNvSpPr/>
              <p:nvPr/>
            </p:nvSpPr>
            <p:spPr>
              <a:xfrm rot="2700000">
                <a:off x="2918202" y="2295926"/>
                <a:ext cx="1827603" cy="9024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alpha val="55000"/>
                    </a:schemeClr>
                  </a:gs>
                  <a:gs pos="100000">
                    <a:srgbClr val="F2F2F2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 dirty="0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3086100" y="1993900"/>
                <a:ext cx="762000" cy="762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27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65100" dist="76200" dir="2700000" sx="97000" sy="97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/>
              </a:p>
            </p:txBody>
          </p:sp>
        </p:grpSp>
        <p:grpSp>
          <p:nvGrpSpPr>
            <p:cNvPr id="71" name="组合 70"/>
            <p:cNvGrpSpPr/>
            <p:nvPr/>
          </p:nvGrpSpPr>
          <p:grpSpPr>
            <a:xfrm>
              <a:off x="3145018" y="1958461"/>
              <a:ext cx="685800" cy="625414"/>
              <a:chOff x="3145018" y="1958461"/>
              <a:chExt cx="685800" cy="625414"/>
            </a:xfrm>
          </p:grpSpPr>
          <p:sp>
            <p:nvSpPr>
              <p:cNvPr id="72" name="文本框 71"/>
              <p:cNvSpPr txBox="1"/>
              <p:nvPr/>
            </p:nvSpPr>
            <p:spPr>
              <a:xfrm>
                <a:off x="3145018" y="1958461"/>
                <a:ext cx="68580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 smtClean="0">
                    <a:solidFill>
                      <a:srgbClr val="C00000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100" dirty="0">
                  <a:solidFill>
                    <a:srgbClr val="C0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3" name="文本框 72"/>
              <p:cNvSpPr txBox="1"/>
              <p:nvPr/>
            </p:nvSpPr>
            <p:spPr>
              <a:xfrm>
                <a:off x="3220023" y="2306877"/>
                <a:ext cx="584875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750" dirty="0">
                  <a:solidFill>
                    <a:schemeClr val="bg1">
                      <a:lumMod val="6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83" name="组合 66"/>
          <p:cNvGrpSpPr/>
          <p:nvPr/>
        </p:nvGrpSpPr>
        <p:grpSpPr>
          <a:xfrm>
            <a:off x="827584" y="2139702"/>
            <a:ext cx="1872208" cy="1889924"/>
            <a:chOff x="2681608" y="1294395"/>
            <a:chExt cx="1506218" cy="1506218"/>
          </a:xfrm>
        </p:grpSpPr>
        <p:sp>
          <p:nvSpPr>
            <p:cNvPr id="84" name="椭圆 83"/>
            <p:cNvSpPr/>
            <p:nvPr/>
          </p:nvSpPr>
          <p:spPr>
            <a:xfrm>
              <a:off x="2681608" y="1294395"/>
              <a:ext cx="1506218" cy="150621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gradFill flip="none" rotWithShape="1">
                <a:gsLst>
                  <a:gs pos="0">
                    <a:schemeClr val="accent2"/>
                  </a:gs>
                  <a:gs pos="2800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98000">
                    <a:schemeClr val="accent2"/>
                  </a:gs>
                  <a:gs pos="78000">
                    <a:schemeClr val="accent1">
                      <a:lumMod val="75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5"/>
            <p:cNvSpPr/>
            <p:nvPr/>
          </p:nvSpPr>
          <p:spPr bwMode="auto">
            <a:xfrm flipV="1">
              <a:off x="2777383" y="1390167"/>
              <a:ext cx="1314666" cy="1314675"/>
            </a:xfrm>
            <a:prstGeom prst="ellipse">
              <a:avLst/>
            </a:prstGeom>
            <a:gradFill flip="none" rotWithShape="1">
              <a:gsLst>
                <a:gs pos="20000">
                  <a:schemeClr val="accent1">
                    <a:lumMod val="75000"/>
                  </a:schemeClr>
                </a:gs>
                <a:gs pos="80000">
                  <a:schemeClr val="accent1"/>
                </a:gs>
              </a:gsLst>
              <a:lin ang="7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 85"/>
            <p:cNvSpPr/>
            <p:nvPr/>
          </p:nvSpPr>
          <p:spPr bwMode="auto">
            <a:xfrm flipV="1">
              <a:off x="2688967" y="1301749"/>
              <a:ext cx="1326030" cy="1238236"/>
            </a:xfrm>
            <a:custGeom>
              <a:avLst/>
              <a:gdLst>
                <a:gd name="connsiteX0" fmla="*/ 745749 w 1326030"/>
                <a:gd name="connsiteY0" fmla="*/ 1238236 h 1238236"/>
                <a:gd name="connsiteX1" fmla="*/ 1273073 w 1326030"/>
                <a:gd name="connsiteY1" fmla="*/ 1019809 h 1238236"/>
                <a:gd name="connsiteX2" fmla="*/ 1326030 w 1326030"/>
                <a:gd name="connsiteY2" fmla="*/ 955624 h 1238236"/>
                <a:gd name="connsiteX3" fmla="*/ 1245552 w 1326030"/>
                <a:gd name="connsiteY3" fmla="*/ 967907 h 1238236"/>
                <a:gd name="connsiteX4" fmla="*/ 1147542 w 1326030"/>
                <a:gd name="connsiteY4" fmla="*/ 972856 h 1238236"/>
                <a:gd name="connsiteX5" fmla="*/ 188953 w 1326030"/>
                <a:gd name="connsiteY5" fmla="*/ 14259 h 1238236"/>
                <a:gd name="connsiteX6" fmla="*/ 189673 w 1326030"/>
                <a:gd name="connsiteY6" fmla="*/ 0 h 1238236"/>
                <a:gd name="connsiteX7" fmla="*/ 127362 w 1326030"/>
                <a:gd name="connsiteY7" fmla="*/ 75522 h 1238236"/>
                <a:gd name="connsiteX8" fmla="*/ 0 w 1326030"/>
                <a:gd name="connsiteY8" fmla="*/ 492481 h 1238236"/>
                <a:gd name="connsiteX9" fmla="*/ 745749 w 1326030"/>
                <a:gd name="connsiteY9" fmla="*/ 1238236 h 123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6030" h="1238236">
                  <a:moveTo>
                    <a:pt x="745749" y="1238236"/>
                  </a:moveTo>
                  <a:cubicBezTo>
                    <a:pt x="951682" y="1238236"/>
                    <a:pt x="1138119" y="1154765"/>
                    <a:pt x="1273073" y="1019809"/>
                  </a:cubicBezTo>
                  <a:lnTo>
                    <a:pt x="1326030" y="955624"/>
                  </a:lnTo>
                  <a:lnTo>
                    <a:pt x="1245552" y="967907"/>
                  </a:lnTo>
                  <a:cubicBezTo>
                    <a:pt x="1213327" y="971180"/>
                    <a:pt x="1180631" y="972856"/>
                    <a:pt x="1147542" y="972856"/>
                  </a:cubicBezTo>
                  <a:cubicBezTo>
                    <a:pt x="618128" y="972856"/>
                    <a:pt x="188953" y="543678"/>
                    <a:pt x="188953" y="14259"/>
                  </a:cubicBezTo>
                  <a:lnTo>
                    <a:pt x="189673" y="0"/>
                  </a:lnTo>
                  <a:lnTo>
                    <a:pt x="127362" y="75522"/>
                  </a:lnTo>
                  <a:cubicBezTo>
                    <a:pt x="46952" y="194546"/>
                    <a:pt x="0" y="338030"/>
                    <a:pt x="0" y="492481"/>
                  </a:cubicBezTo>
                  <a:cubicBezTo>
                    <a:pt x="0" y="904350"/>
                    <a:pt x="333883" y="1238236"/>
                    <a:pt x="745749" y="1238236"/>
                  </a:cubicBezTo>
                  <a:close/>
                </a:path>
              </a:pathLst>
            </a:cu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5000">
                  <a:schemeClr val="bg1">
                    <a:alpha val="94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7" name="TextBox 14"/>
          <p:cNvSpPr txBox="1"/>
          <p:nvPr/>
        </p:nvSpPr>
        <p:spPr>
          <a:xfrm rot="10800000" flipV="1">
            <a:off x="611560" y="1059582"/>
            <a:ext cx="2084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127000" dist="635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主线</a:t>
            </a:r>
            <a:endParaRPr lang="zh-CN" altLang="en-US" sz="4400" b="1" dirty="0">
              <a:solidFill>
                <a:srgbClr val="C00000"/>
              </a:solidFill>
              <a:effectLst>
                <a:outerShdw blurRad="127000" dist="635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4427984" y="1923678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/>
              <a:t>党的建设主线，是党的建设的关键点和生命线</a:t>
            </a:r>
            <a:r>
              <a:rPr lang="zh-CN" altLang="en-US" sz="1600" dirty="0" smtClean="0"/>
              <a:t>。</a:t>
            </a:r>
            <a:endParaRPr lang="zh-CN" altLang="en-US" sz="1600" dirty="0"/>
          </a:p>
        </p:txBody>
      </p:sp>
      <p:sp>
        <p:nvSpPr>
          <p:cNvPr id="89" name="矩形 88"/>
          <p:cNvSpPr/>
          <p:nvPr/>
        </p:nvSpPr>
        <p:spPr>
          <a:xfrm>
            <a:off x="4572000" y="3579862"/>
            <a:ext cx="4104456" cy="87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/>
              <a:t>加强党的长期执政能力建设，是新时代党的执政地位特点的必然要求。</a:t>
            </a:r>
            <a:endParaRPr lang="zh-CN" altLang="en-US" b="1" dirty="0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494" y="107785"/>
            <a:ext cx="386735" cy="3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文本框 21"/>
          <p:cNvSpPr txBox="1"/>
          <p:nvPr/>
        </p:nvSpPr>
        <p:spPr>
          <a:xfrm>
            <a:off x="787400" y="113665"/>
            <a:ext cx="279275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学习贯彻党的十九大精神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92" name="直接连接符 91"/>
          <p:cNvCxnSpPr/>
          <p:nvPr/>
        </p:nvCxnSpPr>
        <p:spPr>
          <a:xfrm>
            <a:off x="787135" y="481814"/>
            <a:ext cx="782754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矩形 92"/>
          <p:cNvSpPr/>
          <p:nvPr/>
        </p:nvSpPr>
        <p:spPr>
          <a:xfrm>
            <a:off x="3635896" y="555526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准确把握新时代党的建设总要求</a:t>
            </a:r>
            <a:endParaRPr lang="zh-CN" altLang="en-US" sz="2800" dirty="0"/>
          </a:p>
        </p:txBody>
      </p:sp>
      <p:pic>
        <p:nvPicPr>
          <p:cNvPr id="94" name="图片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71750"/>
            <a:ext cx="986319" cy="954601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4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46de5d3ff26528e22228fd3489e033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77" y="4117658"/>
            <a:ext cx="9162098" cy="103917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04843" y="2399433"/>
            <a:ext cx="8333185" cy="604838"/>
            <a:chOff x="444098" y="3162300"/>
            <a:chExt cx="11110913" cy="806450"/>
          </a:xfrm>
        </p:grpSpPr>
        <p:sp>
          <p:nvSpPr>
            <p:cNvPr id="5" name="Freeform 5"/>
            <p:cNvSpPr/>
            <p:nvPr/>
          </p:nvSpPr>
          <p:spPr bwMode="auto">
            <a:xfrm>
              <a:off x="496486" y="3162300"/>
              <a:ext cx="1222375" cy="373063"/>
            </a:xfrm>
            <a:custGeom>
              <a:avLst/>
              <a:gdLst>
                <a:gd name="T0" fmla="*/ 2452 w 3360"/>
                <a:gd name="T1" fmla="*/ 0 h 1014"/>
                <a:gd name="T2" fmla="*/ 2226 w 3360"/>
                <a:gd name="T3" fmla="*/ 30 h 1014"/>
                <a:gd name="T4" fmla="*/ 2420 w 3360"/>
                <a:gd name="T5" fmla="*/ 496 h 1014"/>
                <a:gd name="T6" fmla="*/ 2050 w 3360"/>
                <a:gd name="T7" fmla="*/ 72 h 1014"/>
                <a:gd name="T8" fmla="*/ 1698 w 3360"/>
                <a:gd name="T9" fmla="*/ 180 h 1014"/>
                <a:gd name="T10" fmla="*/ 1889 w 3360"/>
                <a:gd name="T11" fmla="*/ 640 h 1014"/>
                <a:gd name="T12" fmla="*/ 1538 w 3360"/>
                <a:gd name="T13" fmla="*/ 237 h 1014"/>
                <a:gd name="T14" fmla="*/ 1114 w 3360"/>
                <a:gd name="T15" fmla="*/ 407 h 1014"/>
                <a:gd name="T16" fmla="*/ 1275 w 3360"/>
                <a:gd name="T17" fmla="*/ 793 h 1014"/>
                <a:gd name="T18" fmla="*/ 988 w 3360"/>
                <a:gd name="T19" fmla="*/ 463 h 1014"/>
                <a:gd name="T20" fmla="*/ 656 w 3360"/>
                <a:gd name="T21" fmla="*/ 624 h 1014"/>
                <a:gd name="T22" fmla="*/ 771 w 3360"/>
                <a:gd name="T23" fmla="*/ 897 h 1014"/>
                <a:gd name="T24" fmla="*/ 572 w 3360"/>
                <a:gd name="T25" fmla="*/ 669 h 1014"/>
                <a:gd name="T26" fmla="*/ 0 w 3360"/>
                <a:gd name="T27" fmla="*/ 1014 h 1014"/>
                <a:gd name="T28" fmla="*/ 3360 w 3360"/>
                <a:gd name="T29" fmla="*/ 1014 h 1014"/>
                <a:gd name="T30" fmla="*/ 2452 w 3360"/>
                <a:gd name="T31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0" h="1014">
                  <a:moveTo>
                    <a:pt x="2452" y="0"/>
                  </a:moveTo>
                  <a:cubicBezTo>
                    <a:pt x="2398" y="0"/>
                    <a:pt x="2321" y="10"/>
                    <a:pt x="2226" y="30"/>
                  </a:cubicBezTo>
                  <a:cubicBezTo>
                    <a:pt x="2319" y="261"/>
                    <a:pt x="2420" y="496"/>
                    <a:pt x="2420" y="496"/>
                  </a:cubicBezTo>
                  <a:lnTo>
                    <a:pt x="2050" y="72"/>
                  </a:lnTo>
                  <a:cubicBezTo>
                    <a:pt x="1945" y="101"/>
                    <a:pt x="1826" y="137"/>
                    <a:pt x="1698" y="180"/>
                  </a:cubicBezTo>
                  <a:cubicBezTo>
                    <a:pt x="1790" y="409"/>
                    <a:pt x="1889" y="640"/>
                    <a:pt x="1889" y="640"/>
                  </a:cubicBezTo>
                  <a:lnTo>
                    <a:pt x="1538" y="237"/>
                  </a:lnTo>
                  <a:cubicBezTo>
                    <a:pt x="1403" y="287"/>
                    <a:pt x="1260" y="344"/>
                    <a:pt x="1114" y="407"/>
                  </a:cubicBezTo>
                  <a:cubicBezTo>
                    <a:pt x="1196" y="610"/>
                    <a:pt x="1275" y="793"/>
                    <a:pt x="1275" y="793"/>
                  </a:cubicBezTo>
                  <a:lnTo>
                    <a:pt x="988" y="463"/>
                  </a:lnTo>
                  <a:cubicBezTo>
                    <a:pt x="878" y="514"/>
                    <a:pt x="767" y="567"/>
                    <a:pt x="656" y="624"/>
                  </a:cubicBezTo>
                  <a:cubicBezTo>
                    <a:pt x="719" y="777"/>
                    <a:pt x="771" y="897"/>
                    <a:pt x="771" y="897"/>
                  </a:cubicBezTo>
                  <a:lnTo>
                    <a:pt x="572" y="669"/>
                  </a:lnTo>
                  <a:cubicBezTo>
                    <a:pt x="375" y="774"/>
                    <a:pt x="181" y="889"/>
                    <a:pt x="0" y="1014"/>
                  </a:cubicBezTo>
                  <a:lnTo>
                    <a:pt x="3360" y="1014"/>
                  </a:lnTo>
                  <a:cubicBezTo>
                    <a:pt x="3360" y="1014"/>
                    <a:pt x="2786" y="0"/>
                    <a:pt x="2452" y="0"/>
                  </a:cubicBezTo>
                  <a:close/>
                </a:path>
              </a:pathLst>
            </a:cu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496486" y="3594100"/>
              <a:ext cx="1222375" cy="374650"/>
            </a:xfrm>
            <a:custGeom>
              <a:avLst/>
              <a:gdLst>
                <a:gd name="T0" fmla="*/ 2452 w 3360"/>
                <a:gd name="T1" fmla="*/ 1014 h 1014"/>
                <a:gd name="T2" fmla="*/ 2226 w 3360"/>
                <a:gd name="T3" fmla="*/ 983 h 1014"/>
                <a:gd name="T4" fmla="*/ 2420 w 3360"/>
                <a:gd name="T5" fmla="*/ 517 h 1014"/>
                <a:gd name="T6" fmla="*/ 2050 w 3360"/>
                <a:gd name="T7" fmla="*/ 941 h 1014"/>
                <a:gd name="T8" fmla="*/ 1698 w 3360"/>
                <a:gd name="T9" fmla="*/ 833 h 1014"/>
                <a:gd name="T10" fmla="*/ 1889 w 3360"/>
                <a:gd name="T11" fmla="*/ 373 h 1014"/>
                <a:gd name="T12" fmla="*/ 1538 w 3360"/>
                <a:gd name="T13" fmla="*/ 776 h 1014"/>
                <a:gd name="T14" fmla="*/ 1114 w 3360"/>
                <a:gd name="T15" fmla="*/ 606 h 1014"/>
                <a:gd name="T16" fmla="*/ 1275 w 3360"/>
                <a:gd name="T17" fmla="*/ 220 h 1014"/>
                <a:gd name="T18" fmla="*/ 988 w 3360"/>
                <a:gd name="T19" fmla="*/ 550 h 1014"/>
                <a:gd name="T20" fmla="*/ 656 w 3360"/>
                <a:gd name="T21" fmla="*/ 389 h 1014"/>
                <a:gd name="T22" fmla="*/ 771 w 3360"/>
                <a:gd name="T23" fmla="*/ 116 h 1014"/>
                <a:gd name="T24" fmla="*/ 572 w 3360"/>
                <a:gd name="T25" fmla="*/ 345 h 1014"/>
                <a:gd name="T26" fmla="*/ 0 w 3360"/>
                <a:gd name="T27" fmla="*/ 0 h 1014"/>
                <a:gd name="T28" fmla="*/ 3360 w 3360"/>
                <a:gd name="T29" fmla="*/ 0 h 1014"/>
                <a:gd name="T30" fmla="*/ 2452 w 3360"/>
                <a:gd name="T31" fmla="*/ 1014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0" h="1014">
                  <a:moveTo>
                    <a:pt x="2452" y="1014"/>
                  </a:moveTo>
                  <a:cubicBezTo>
                    <a:pt x="2398" y="1014"/>
                    <a:pt x="2321" y="1003"/>
                    <a:pt x="2226" y="983"/>
                  </a:cubicBezTo>
                  <a:cubicBezTo>
                    <a:pt x="2319" y="752"/>
                    <a:pt x="2420" y="517"/>
                    <a:pt x="2420" y="517"/>
                  </a:cubicBezTo>
                  <a:lnTo>
                    <a:pt x="2050" y="941"/>
                  </a:lnTo>
                  <a:cubicBezTo>
                    <a:pt x="1945" y="913"/>
                    <a:pt x="1826" y="877"/>
                    <a:pt x="1698" y="833"/>
                  </a:cubicBezTo>
                  <a:cubicBezTo>
                    <a:pt x="1790" y="604"/>
                    <a:pt x="1889" y="373"/>
                    <a:pt x="1889" y="373"/>
                  </a:cubicBezTo>
                  <a:lnTo>
                    <a:pt x="1538" y="776"/>
                  </a:lnTo>
                  <a:cubicBezTo>
                    <a:pt x="1403" y="727"/>
                    <a:pt x="1260" y="670"/>
                    <a:pt x="1114" y="606"/>
                  </a:cubicBezTo>
                  <a:cubicBezTo>
                    <a:pt x="1196" y="404"/>
                    <a:pt x="1275" y="220"/>
                    <a:pt x="1275" y="220"/>
                  </a:cubicBezTo>
                  <a:lnTo>
                    <a:pt x="988" y="550"/>
                  </a:lnTo>
                  <a:cubicBezTo>
                    <a:pt x="878" y="500"/>
                    <a:pt x="767" y="446"/>
                    <a:pt x="656" y="389"/>
                  </a:cubicBezTo>
                  <a:cubicBezTo>
                    <a:pt x="719" y="236"/>
                    <a:pt x="771" y="116"/>
                    <a:pt x="771" y="116"/>
                  </a:cubicBezTo>
                  <a:lnTo>
                    <a:pt x="572" y="345"/>
                  </a:lnTo>
                  <a:cubicBezTo>
                    <a:pt x="375" y="240"/>
                    <a:pt x="181" y="124"/>
                    <a:pt x="0" y="0"/>
                  </a:cubicBezTo>
                  <a:lnTo>
                    <a:pt x="3360" y="0"/>
                  </a:lnTo>
                  <a:cubicBezTo>
                    <a:pt x="3360" y="0"/>
                    <a:pt x="2786" y="1014"/>
                    <a:pt x="2452" y="1014"/>
                  </a:cubicBezTo>
                  <a:close/>
                </a:path>
              </a:pathLst>
            </a:cu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 w="19050">
              <a:noFill/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444098" y="3535363"/>
              <a:ext cx="10968038" cy="58738"/>
            </a:xfrm>
            <a:custGeom>
              <a:avLst/>
              <a:gdLst>
                <a:gd name="T0" fmla="*/ 80 w 30160"/>
                <a:gd name="T1" fmla="*/ 160 h 160"/>
                <a:gd name="T2" fmla="*/ 0 w 30160"/>
                <a:gd name="T3" fmla="*/ 80 h 160"/>
                <a:gd name="T4" fmla="*/ 80 w 30160"/>
                <a:gd name="T5" fmla="*/ 0 h 160"/>
                <a:gd name="T6" fmla="*/ 30080 w 30160"/>
                <a:gd name="T7" fmla="*/ 0 h 160"/>
                <a:gd name="T8" fmla="*/ 30160 w 30160"/>
                <a:gd name="T9" fmla="*/ 80 h 160"/>
                <a:gd name="T10" fmla="*/ 30080 w 30160"/>
                <a:gd name="T11" fmla="*/ 160 h 160"/>
                <a:gd name="T12" fmla="*/ 80 w 30160"/>
                <a:gd name="T1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60" h="160">
                  <a:moveTo>
                    <a:pt x="80" y="160"/>
                  </a:moveTo>
                  <a:cubicBezTo>
                    <a:pt x="36" y="16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lnTo>
                    <a:pt x="30080" y="0"/>
                  </a:lnTo>
                  <a:cubicBezTo>
                    <a:pt x="30124" y="0"/>
                    <a:pt x="30160" y="36"/>
                    <a:pt x="30160" y="80"/>
                  </a:cubicBezTo>
                  <a:cubicBezTo>
                    <a:pt x="30160" y="124"/>
                    <a:pt x="30124" y="160"/>
                    <a:pt x="30080" y="160"/>
                  </a:cubicBezTo>
                  <a:lnTo>
                    <a:pt x="80" y="16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11270848" y="3438525"/>
              <a:ext cx="284163" cy="252413"/>
            </a:xfrm>
            <a:custGeom>
              <a:avLst/>
              <a:gdLst>
                <a:gd name="T0" fmla="*/ 784 w 784"/>
                <a:gd name="T1" fmla="*/ 343 h 686"/>
                <a:gd name="T2" fmla="*/ 0 w 784"/>
                <a:gd name="T3" fmla="*/ 686 h 686"/>
                <a:gd name="T4" fmla="*/ 248 w 784"/>
                <a:gd name="T5" fmla="*/ 343 h 686"/>
                <a:gd name="T6" fmla="*/ 0 w 784"/>
                <a:gd name="T7" fmla="*/ 0 h 686"/>
                <a:gd name="T8" fmla="*/ 784 w 784"/>
                <a:gd name="T9" fmla="*/ 34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4" h="686">
                  <a:moveTo>
                    <a:pt x="784" y="343"/>
                  </a:moveTo>
                  <a:lnTo>
                    <a:pt x="0" y="686"/>
                  </a:lnTo>
                  <a:lnTo>
                    <a:pt x="248" y="343"/>
                  </a:lnTo>
                  <a:lnTo>
                    <a:pt x="0" y="0"/>
                  </a:lnTo>
                  <a:lnTo>
                    <a:pt x="784" y="34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lt1"/>
                </a:solidFill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2482155" y="2567411"/>
            <a:ext cx="223639" cy="223639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椭圆 9"/>
          <p:cNvSpPr/>
          <p:nvPr/>
        </p:nvSpPr>
        <p:spPr>
          <a:xfrm>
            <a:off x="4054093" y="2567411"/>
            <a:ext cx="223639" cy="223639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5626031" y="2567411"/>
            <a:ext cx="223639" cy="223639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椭圆 11"/>
          <p:cNvSpPr/>
          <p:nvPr/>
        </p:nvSpPr>
        <p:spPr>
          <a:xfrm>
            <a:off x="7197968" y="2567411"/>
            <a:ext cx="223639" cy="223639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Freeform 116"/>
          <p:cNvSpPr>
            <a:spLocks noChangeAspect="1"/>
          </p:cNvSpPr>
          <p:nvPr/>
        </p:nvSpPr>
        <p:spPr bwMode="auto">
          <a:xfrm flipV="1">
            <a:off x="2302785" y="2851639"/>
            <a:ext cx="582378" cy="1080000"/>
          </a:xfrm>
          <a:custGeom>
            <a:avLst/>
            <a:gdLst>
              <a:gd name="T0" fmla="*/ 1504 w 3008"/>
              <a:gd name="T1" fmla="*/ 5619 h 5619"/>
              <a:gd name="T2" fmla="*/ 0 w 3008"/>
              <a:gd name="T3" fmla="*/ 1504 h 5619"/>
              <a:gd name="T4" fmla="*/ 1504 w 3008"/>
              <a:gd name="T5" fmla="*/ 0 h 5619"/>
              <a:gd name="T6" fmla="*/ 3008 w 3008"/>
              <a:gd name="T7" fmla="*/ 1504 h 5619"/>
              <a:gd name="T8" fmla="*/ 1504 w 3008"/>
              <a:gd name="T9" fmla="*/ 5619 h 5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8" h="5619">
                <a:moveTo>
                  <a:pt x="1504" y="5619"/>
                </a:moveTo>
                <a:cubicBezTo>
                  <a:pt x="1101" y="4550"/>
                  <a:pt x="0" y="2701"/>
                  <a:pt x="0" y="1504"/>
                </a:cubicBezTo>
                <a:cubicBezTo>
                  <a:pt x="0" y="673"/>
                  <a:pt x="674" y="0"/>
                  <a:pt x="1504" y="0"/>
                </a:cubicBezTo>
                <a:cubicBezTo>
                  <a:pt x="2335" y="0"/>
                  <a:pt x="3008" y="673"/>
                  <a:pt x="3008" y="1504"/>
                </a:cubicBezTo>
                <a:cubicBezTo>
                  <a:pt x="3008" y="2702"/>
                  <a:pt x="1907" y="4550"/>
                  <a:pt x="1504" y="5619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317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</a:ln>
          <a:effectLst>
            <a:outerShdw blurRad="228600" dist="762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Freeform 116"/>
          <p:cNvSpPr>
            <a:spLocks noChangeAspect="1"/>
          </p:cNvSpPr>
          <p:nvPr/>
        </p:nvSpPr>
        <p:spPr bwMode="auto">
          <a:xfrm flipV="1">
            <a:off x="5446661" y="2851639"/>
            <a:ext cx="582378" cy="1080000"/>
          </a:xfrm>
          <a:custGeom>
            <a:avLst/>
            <a:gdLst>
              <a:gd name="T0" fmla="*/ 1504 w 3008"/>
              <a:gd name="T1" fmla="*/ 5619 h 5619"/>
              <a:gd name="T2" fmla="*/ 0 w 3008"/>
              <a:gd name="T3" fmla="*/ 1504 h 5619"/>
              <a:gd name="T4" fmla="*/ 1504 w 3008"/>
              <a:gd name="T5" fmla="*/ 0 h 5619"/>
              <a:gd name="T6" fmla="*/ 3008 w 3008"/>
              <a:gd name="T7" fmla="*/ 1504 h 5619"/>
              <a:gd name="T8" fmla="*/ 1504 w 3008"/>
              <a:gd name="T9" fmla="*/ 5619 h 5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8" h="5619">
                <a:moveTo>
                  <a:pt x="1504" y="5619"/>
                </a:moveTo>
                <a:cubicBezTo>
                  <a:pt x="1101" y="4550"/>
                  <a:pt x="0" y="2701"/>
                  <a:pt x="0" y="1504"/>
                </a:cubicBezTo>
                <a:cubicBezTo>
                  <a:pt x="0" y="673"/>
                  <a:pt x="674" y="0"/>
                  <a:pt x="1504" y="0"/>
                </a:cubicBezTo>
                <a:cubicBezTo>
                  <a:pt x="2335" y="0"/>
                  <a:pt x="3008" y="673"/>
                  <a:pt x="3008" y="1504"/>
                </a:cubicBezTo>
                <a:cubicBezTo>
                  <a:pt x="3008" y="2702"/>
                  <a:pt x="1907" y="4550"/>
                  <a:pt x="1504" y="5619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317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</a:ln>
          <a:effectLst>
            <a:outerShdw blurRad="228600" dist="762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16"/>
          <p:cNvSpPr/>
          <p:nvPr/>
        </p:nvSpPr>
        <p:spPr>
          <a:xfrm>
            <a:off x="2186305" y="3425190"/>
            <a:ext cx="7550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-15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2007</a:t>
            </a:r>
            <a:endParaRPr lang="en-US" spc="-15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68290" y="3425190"/>
            <a:ext cx="73914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-150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2012</a:t>
            </a:r>
            <a:endParaRPr lang="en-US" spc="-150" dirty="0">
              <a:solidFill>
                <a:schemeClr val="bg1"/>
              </a:solidFill>
              <a:latin typeface="方正兰亭中黑_GBK" panose="02000000000000000000" pitchFamily="2" charset="-122"/>
              <a:ea typeface="方正兰亭中黑_GBK" panose="02000000000000000000" pitchFamily="2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971600" y="26749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p>
            <a:pPr marL="107950"/>
            <a:r>
              <a:rPr lang="zh-CN" altLang="en-US" b="1" dirty="0" smtClean="0">
                <a:solidFill>
                  <a:srgbClr val="C00000"/>
                </a:solidFill>
              </a:rPr>
              <a:t>党的建设主线，是党的建设的关键点和生命线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936750" y="13017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党的十七大报告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010150" y="13017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党的十八大报告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592580" y="1739265"/>
            <a:ext cx="2293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把党的执政能力建设和先进性建设作为主线。</a:t>
            </a:r>
            <a:endParaRPr lang="zh-CN" altLang="en-US" sz="1600"/>
          </a:p>
        </p:txBody>
      </p:sp>
      <p:sp>
        <p:nvSpPr>
          <p:cNvPr id="32" name="文本框 31"/>
          <p:cNvSpPr txBox="1"/>
          <p:nvPr/>
        </p:nvSpPr>
        <p:spPr>
          <a:xfrm>
            <a:off x="4745990" y="1862455"/>
            <a:ext cx="2293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增加了纯洁性内容。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3" grpId="0" bldLvl="0" animBg="1"/>
      <p:bldP spid="16" grpId="0" bldLvl="0" animBg="1"/>
      <p:bldP spid="17" grpId="0"/>
      <p:bldP spid="18" grpId="0"/>
      <p:bldP spid="29" grpId="0"/>
      <p:bldP spid="31" grpId="0"/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46de5d3ff26528e22228fd3489e033c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478" y="4117657"/>
            <a:ext cx="9162098" cy="103917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36" name="任意形状 66"/>
          <p:cNvSpPr/>
          <p:nvPr/>
        </p:nvSpPr>
        <p:spPr>
          <a:xfrm flipV="1">
            <a:off x="3683014" y="1793629"/>
            <a:ext cx="1777973" cy="1027430"/>
          </a:xfrm>
          <a:custGeom>
            <a:avLst/>
            <a:gdLst>
              <a:gd name="connsiteX0" fmla="*/ 1495053 w 3181348"/>
              <a:gd name="connsiteY0" fmla="*/ 1838394 h 1838394"/>
              <a:gd name="connsiteX1" fmla="*/ 2983619 w 3181348"/>
              <a:gd name="connsiteY1" fmla="*/ 495090 h 1838394"/>
              <a:gd name="connsiteX2" fmla="*/ 2990107 w 3181348"/>
              <a:gd name="connsiteY2" fmla="*/ 366615 h 1838394"/>
              <a:gd name="connsiteX3" fmla="*/ 3181348 w 3181348"/>
              <a:gd name="connsiteY3" fmla="*/ 366615 h 1838394"/>
              <a:gd name="connsiteX4" fmla="*/ 2795400 w 3181348"/>
              <a:gd name="connsiteY4" fmla="*/ 0 h 1838394"/>
              <a:gd name="connsiteX5" fmla="*/ 2409452 w 3181348"/>
              <a:gd name="connsiteY5" fmla="*/ 366615 h 1838394"/>
              <a:gd name="connsiteX6" fmla="*/ 2599424 w 3181348"/>
              <a:gd name="connsiteY6" fmla="*/ 366615 h 1838394"/>
              <a:gd name="connsiteX7" fmla="*/ 2594954 w 3181348"/>
              <a:gd name="connsiteY7" fmla="*/ 455145 h 1838394"/>
              <a:gd name="connsiteX8" fmla="*/ 1495053 w 3181348"/>
              <a:gd name="connsiteY8" fmla="*/ 1447712 h 1838394"/>
              <a:gd name="connsiteX9" fmla="*/ 395152 w 3181348"/>
              <a:gd name="connsiteY9" fmla="*/ 455145 h 1838394"/>
              <a:gd name="connsiteX10" fmla="*/ 390682 w 3181348"/>
              <a:gd name="connsiteY10" fmla="*/ 366615 h 1838394"/>
              <a:gd name="connsiteX11" fmla="*/ 0 w 3181348"/>
              <a:gd name="connsiteY11" fmla="*/ 366615 h 1838394"/>
              <a:gd name="connsiteX12" fmla="*/ 6487 w 3181348"/>
              <a:gd name="connsiteY12" fmla="*/ 495090 h 1838394"/>
              <a:gd name="connsiteX13" fmla="*/ 1495053 w 3181348"/>
              <a:gd name="connsiteY13" fmla="*/ 1838394 h 183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81348" h="1838394">
                <a:moveTo>
                  <a:pt x="1495053" y="1838394"/>
                </a:moveTo>
                <a:cubicBezTo>
                  <a:pt x="2269783" y="1838394"/>
                  <a:pt x="2906994" y="1249604"/>
                  <a:pt x="2983619" y="495090"/>
                </a:cubicBezTo>
                <a:lnTo>
                  <a:pt x="2990107" y="366615"/>
                </a:lnTo>
                <a:lnTo>
                  <a:pt x="3181348" y="366615"/>
                </a:lnTo>
                <a:lnTo>
                  <a:pt x="2795400" y="0"/>
                </a:lnTo>
                <a:lnTo>
                  <a:pt x="2409452" y="366615"/>
                </a:lnTo>
                <a:lnTo>
                  <a:pt x="2599424" y="366615"/>
                </a:lnTo>
                <a:lnTo>
                  <a:pt x="2594954" y="455145"/>
                </a:lnTo>
                <a:cubicBezTo>
                  <a:pt x="2538336" y="1012655"/>
                  <a:pt x="2067501" y="1447712"/>
                  <a:pt x="1495053" y="1447712"/>
                </a:cubicBezTo>
                <a:cubicBezTo>
                  <a:pt x="922605" y="1447712"/>
                  <a:pt x="451771" y="1012655"/>
                  <a:pt x="395152" y="455145"/>
                </a:cubicBezTo>
                <a:lnTo>
                  <a:pt x="390682" y="366615"/>
                </a:lnTo>
                <a:lnTo>
                  <a:pt x="0" y="366615"/>
                </a:lnTo>
                <a:lnTo>
                  <a:pt x="6487" y="495090"/>
                </a:lnTo>
                <a:cubicBezTo>
                  <a:pt x="83112" y="1249604"/>
                  <a:pt x="720323" y="1838394"/>
                  <a:pt x="1495053" y="1838394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100" dirty="0"/>
          </a:p>
        </p:txBody>
      </p:sp>
      <p:sp>
        <p:nvSpPr>
          <p:cNvPr id="37" name="任意形状 67"/>
          <p:cNvSpPr/>
          <p:nvPr/>
        </p:nvSpPr>
        <p:spPr>
          <a:xfrm>
            <a:off x="2232281" y="2409934"/>
            <a:ext cx="1777973" cy="1027430"/>
          </a:xfrm>
          <a:custGeom>
            <a:avLst/>
            <a:gdLst>
              <a:gd name="connsiteX0" fmla="*/ 1495053 w 3181348"/>
              <a:gd name="connsiteY0" fmla="*/ 1838394 h 1838394"/>
              <a:gd name="connsiteX1" fmla="*/ 2983619 w 3181348"/>
              <a:gd name="connsiteY1" fmla="*/ 495090 h 1838394"/>
              <a:gd name="connsiteX2" fmla="*/ 2990107 w 3181348"/>
              <a:gd name="connsiteY2" fmla="*/ 366615 h 1838394"/>
              <a:gd name="connsiteX3" fmla="*/ 3181348 w 3181348"/>
              <a:gd name="connsiteY3" fmla="*/ 366615 h 1838394"/>
              <a:gd name="connsiteX4" fmla="*/ 2795400 w 3181348"/>
              <a:gd name="connsiteY4" fmla="*/ 0 h 1838394"/>
              <a:gd name="connsiteX5" fmla="*/ 2409452 w 3181348"/>
              <a:gd name="connsiteY5" fmla="*/ 366615 h 1838394"/>
              <a:gd name="connsiteX6" fmla="*/ 2599424 w 3181348"/>
              <a:gd name="connsiteY6" fmla="*/ 366615 h 1838394"/>
              <a:gd name="connsiteX7" fmla="*/ 2594954 w 3181348"/>
              <a:gd name="connsiteY7" fmla="*/ 455145 h 1838394"/>
              <a:gd name="connsiteX8" fmla="*/ 1495053 w 3181348"/>
              <a:gd name="connsiteY8" fmla="*/ 1447712 h 1838394"/>
              <a:gd name="connsiteX9" fmla="*/ 395152 w 3181348"/>
              <a:gd name="connsiteY9" fmla="*/ 455145 h 1838394"/>
              <a:gd name="connsiteX10" fmla="*/ 390682 w 3181348"/>
              <a:gd name="connsiteY10" fmla="*/ 366615 h 1838394"/>
              <a:gd name="connsiteX11" fmla="*/ 0 w 3181348"/>
              <a:gd name="connsiteY11" fmla="*/ 366615 h 1838394"/>
              <a:gd name="connsiteX12" fmla="*/ 6487 w 3181348"/>
              <a:gd name="connsiteY12" fmla="*/ 495090 h 1838394"/>
              <a:gd name="connsiteX13" fmla="*/ 1495053 w 3181348"/>
              <a:gd name="connsiteY13" fmla="*/ 1838394 h 183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81348" h="1838394">
                <a:moveTo>
                  <a:pt x="1495053" y="1838394"/>
                </a:moveTo>
                <a:cubicBezTo>
                  <a:pt x="2269783" y="1838394"/>
                  <a:pt x="2906994" y="1249604"/>
                  <a:pt x="2983619" y="495090"/>
                </a:cubicBezTo>
                <a:lnTo>
                  <a:pt x="2990107" y="366615"/>
                </a:lnTo>
                <a:lnTo>
                  <a:pt x="3181348" y="366615"/>
                </a:lnTo>
                <a:lnTo>
                  <a:pt x="2795400" y="0"/>
                </a:lnTo>
                <a:lnTo>
                  <a:pt x="2409452" y="366615"/>
                </a:lnTo>
                <a:lnTo>
                  <a:pt x="2599424" y="366615"/>
                </a:lnTo>
                <a:lnTo>
                  <a:pt x="2594954" y="455145"/>
                </a:lnTo>
                <a:cubicBezTo>
                  <a:pt x="2538336" y="1012655"/>
                  <a:pt x="2067501" y="1447712"/>
                  <a:pt x="1495053" y="1447712"/>
                </a:cubicBezTo>
                <a:cubicBezTo>
                  <a:pt x="922605" y="1447712"/>
                  <a:pt x="451771" y="1012655"/>
                  <a:pt x="395152" y="455145"/>
                </a:cubicBezTo>
                <a:lnTo>
                  <a:pt x="390682" y="366615"/>
                </a:lnTo>
                <a:lnTo>
                  <a:pt x="0" y="366615"/>
                </a:lnTo>
                <a:lnTo>
                  <a:pt x="6487" y="495090"/>
                </a:lnTo>
                <a:cubicBezTo>
                  <a:pt x="83112" y="1249604"/>
                  <a:pt x="720323" y="1838394"/>
                  <a:pt x="1495053" y="1838394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100" dirty="0"/>
          </a:p>
        </p:txBody>
      </p:sp>
      <p:sp>
        <p:nvSpPr>
          <p:cNvPr id="38" name="任意形状 68"/>
          <p:cNvSpPr/>
          <p:nvPr/>
        </p:nvSpPr>
        <p:spPr>
          <a:xfrm flipV="1">
            <a:off x="783289" y="1804066"/>
            <a:ext cx="1777973" cy="1027430"/>
          </a:xfrm>
          <a:custGeom>
            <a:avLst/>
            <a:gdLst>
              <a:gd name="connsiteX0" fmla="*/ 1495053 w 3181348"/>
              <a:gd name="connsiteY0" fmla="*/ 1838394 h 1838394"/>
              <a:gd name="connsiteX1" fmla="*/ 2983619 w 3181348"/>
              <a:gd name="connsiteY1" fmla="*/ 495090 h 1838394"/>
              <a:gd name="connsiteX2" fmla="*/ 2990107 w 3181348"/>
              <a:gd name="connsiteY2" fmla="*/ 366615 h 1838394"/>
              <a:gd name="connsiteX3" fmla="*/ 3181348 w 3181348"/>
              <a:gd name="connsiteY3" fmla="*/ 366615 h 1838394"/>
              <a:gd name="connsiteX4" fmla="*/ 2795400 w 3181348"/>
              <a:gd name="connsiteY4" fmla="*/ 0 h 1838394"/>
              <a:gd name="connsiteX5" fmla="*/ 2409452 w 3181348"/>
              <a:gd name="connsiteY5" fmla="*/ 366615 h 1838394"/>
              <a:gd name="connsiteX6" fmla="*/ 2599424 w 3181348"/>
              <a:gd name="connsiteY6" fmla="*/ 366615 h 1838394"/>
              <a:gd name="connsiteX7" fmla="*/ 2594954 w 3181348"/>
              <a:gd name="connsiteY7" fmla="*/ 455145 h 1838394"/>
              <a:gd name="connsiteX8" fmla="*/ 1495053 w 3181348"/>
              <a:gd name="connsiteY8" fmla="*/ 1447712 h 1838394"/>
              <a:gd name="connsiteX9" fmla="*/ 395152 w 3181348"/>
              <a:gd name="connsiteY9" fmla="*/ 455145 h 1838394"/>
              <a:gd name="connsiteX10" fmla="*/ 390682 w 3181348"/>
              <a:gd name="connsiteY10" fmla="*/ 366615 h 1838394"/>
              <a:gd name="connsiteX11" fmla="*/ 0 w 3181348"/>
              <a:gd name="connsiteY11" fmla="*/ 366615 h 1838394"/>
              <a:gd name="connsiteX12" fmla="*/ 6487 w 3181348"/>
              <a:gd name="connsiteY12" fmla="*/ 495090 h 1838394"/>
              <a:gd name="connsiteX13" fmla="*/ 1495053 w 3181348"/>
              <a:gd name="connsiteY13" fmla="*/ 1838394 h 183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81348" h="1838394">
                <a:moveTo>
                  <a:pt x="1495053" y="1838394"/>
                </a:moveTo>
                <a:cubicBezTo>
                  <a:pt x="2269783" y="1838394"/>
                  <a:pt x="2906994" y="1249604"/>
                  <a:pt x="2983619" y="495090"/>
                </a:cubicBezTo>
                <a:lnTo>
                  <a:pt x="2990107" y="366615"/>
                </a:lnTo>
                <a:lnTo>
                  <a:pt x="3181348" y="366615"/>
                </a:lnTo>
                <a:lnTo>
                  <a:pt x="2795400" y="0"/>
                </a:lnTo>
                <a:lnTo>
                  <a:pt x="2409452" y="366615"/>
                </a:lnTo>
                <a:lnTo>
                  <a:pt x="2599424" y="366615"/>
                </a:lnTo>
                <a:lnTo>
                  <a:pt x="2594954" y="455145"/>
                </a:lnTo>
                <a:cubicBezTo>
                  <a:pt x="2538336" y="1012655"/>
                  <a:pt x="2067501" y="1447712"/>
                  <a:pt x="1495053" y="1447712"/>
                </a:cubicBezTo>
                <a:cubicBezTo>
                  <a:pt x="922605" y="1447712"/>
                  <a:pt x="451771" y="1012655"/>
                  <a:pt x="395152" y="455145"/>
                </a:cubicBezTo>
                <a:lnTo>
                  <a:pt x="390682" y="366615"/>
                </a:lnTo>
                <a:lnTo>
                  <a:pt x="0" y="366615"/>
                </a:lnTo>
                <a:lnTo>
                  <a:pt x="6487" y="495090"/>
                </a:lnTo>
                <a:cubicBezTo>
                  <a:pt x="83112" y="1249604"/>
                  <a:pt x="720323" y="1838394"/>
                  <a:pt x="1495053" y="1838394"/>
                </a:cubicBez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25400">
            <a:noFill/>
          </a:ln>
          <a:effectLst>
            <a:outerShdw blurRad="381000" dist="2540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100" dirty="0"/>
          </a:p>
        </p:txBody>
      </p:sp>
      <p:sp>
        <p:nvSpPr>
          <p:cNvPr id="39" name="椭圆 38"/>
          <p:cNvSpPr/>
          <p:nvPr/>
        </p:nvSpPr>
        <p:spPr>
          <a:xfrm>
            <a:off x="1160894" y="2182364"/>
            <a:ext cx="915879" cy="91587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12700">
            <a:gradFill flip="none" rotWithShape="1">
              <a:gsLst>
                <a:gs pos="0">
                  <a:schemeClr val="bg1">
                    <a:lumMod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>
                <a:solidFill>
                  <a:srgbClr val="0A2B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一党执政</a:t>
            </a:r>
            <a:endParaRPr lang="zh-CN" altLang="en-US" b="1">
              <a:solidFill>
                <a:srgbClr val="0A2B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 rot="10800000" flipV="1">
            <a:off x="2609887" y="2143186"/>
            <a:ext cx="915879" cy="91587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12700">
            <a:gradFill flip="none" rotWithShape="1">
              <a:gsLst>
                <a:gs pos="0">
                  <a:schemeClr val="bg1">
                    <a:lumMod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>
                <a:solidFill>
                  <a:srgbClr val="0A2B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全面执政</a:t>
            </a:r>
            <a:endParaRPr lang="zh-CN" altLang="en-US" b="1">
              <a:solidFill>
                <a:srgbClr val="0A2B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4060620" y="2171927"/>
            <a:ext cx="915879" cy="91587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 w="12700">
            <a:gradFill flip="none" rotWithShape="1">
              <a:gsLst>
                <a:gs pos="0">
                  <a:schemeClr val="bg1">
                    <a:lumMod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1524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b="1">
                <a:solidFill>
                  <a:srgbClr val="0A2B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长期执政</a:t>
            </a:r>
            <a:endParaRPr lang="zh-CN" altLang="en-US" b="1">
              <a:solidFill>
                <a:srgbClr val="0A2B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94765" y="270669"/>
            <a:ext cx="734481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b="1" dirty="0">
                <a:solidFill>
                  <a:srgbClr val="C00000"/>
                </a:solidFill>
              </a:rPr>
              <a:t>加强党的长期执政能力建设，是新时代党的执政地位特点的必然要求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54" y="1135341"/>
            <a:ext cx="16144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6262370" y="3098165"/>
            <a:ext cx="22561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中国共产党执政党和其他西方国家政党执政的</a:t>
            </a: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显著区别。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975735" y="2278708"/>
            <a:ext cx="1402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>
              <a:lnSpc>
                <a:spcPct val="100000"/>
              </a:lnSpc>
            </a:pPr>
            <a:r>
              <a:rPr lang="zh-CN" altLang="en-US" sz="2400" dirty="0">
                <a:solidFill>
                  <a:srgbClr val="C00000"/>
                </a:solidFill>
              </a:rPr>
              <a:t>第四部分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54" y="587971"/>
            <a:ext cx="16144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4"/>
          <p:cNvSpPr txBox="1">
            <a:spLocks noChangeArrowheads="1"/>
          </p:cNvSpPr>
          <p:nvPr/>
        </p:nvSpPr>
        <p:spPr bwMode="auto">
          <a:xfrm>
            <a:off x="487680" y="2860040"/>
            <a:ext cx="8385810" cy="1353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lvl="0" indent="360045">
              <a:spcBef>
                <a:spcPts val="1200"/>
              </a:spcBef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           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“布局”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indent="360045" algn="ctr">
              <a:spcBef>
                <a:spcPts val="1200"/>
              </a:spcBef>
            </a:pP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统领、根基、着力点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502"/>
            <a:ext cx="2863570" cy="456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98" y="2859782"/>
            <a:ext cx="1914202" cy="2210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2846759" y="1343698"/>
            <a:ext cx="5102700" cy="839134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653255" y="1180546"/>
            <a:ext cx="3515183" cy="32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把党的政治建设摆在首位的原因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六边形 29"/>
          <p:cNvSpPr/>
          <p:nvPr/>
        </p:nvSpPr>
        <p:spPr>
          <a:xfrm>
            <a:off x="395536" y="2283718"/>
            <a:ext cx="1626531" cy="1312108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箭头连接符 30"/>
          <p:cNvCxnSpPr>
            <a:stCxn id="30" idx="5"/>
            <a:endCxn id="28" idx="1"/>
          </p:cNvCxnSpPr>
          <p:nvPr/>
        </p:nvCxnSpPr>
        <p:spPr>
          <a:xfrm flipV="1">
            <a:off x="1694040" y="1763265"/>
            <a:ext cx="1152719" cy="52045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30" idx="0"/>
            <a:endCxn id="35" idx="1"/>
          </p:cNvCxnSpPr>
          <p:nvPr/>
        </p:nvCxnSpPr>
        <p:spPr>
          <a:xfrm flipV="1">
            <a:off x="2022067" y="2936587"/>
            <a:ext cx="824692" cy="31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30" idx="1"/>
            <a:endCxn id="38" idx="1"/>
          </p:cNvCxnSpPr>
          <p:nvPr/>
        </p:nvCxnSpPr>
        <p:spPr>
          <a:xfrm>
            <a:off x="1694040" y="3595826"/>
            <a:ext cx="1152719" cy="53502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142299" y="1615449"/>
            <a:ext cx="4537095" cy="358177"/>
          </a:xfrm>
          <a:prstGeom prst="rect">
            <a:avLst/>
          </a:prstGeom>
          <a:noFill/>
        </p:spPr>
        <p:txBody>
          <a:bodyPr wrap="square" lIns="68584" tIns="34291" rIns="68584" bIns="3429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其一，性质；其二，原因；其三，客观要求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846759" y="2517020"/>
            <a:ext cx="5102700" cy="839134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53255" y="2361550"/>
            <a:ext cx="3515183" cy="32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宝贵经验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59832" y="2643758"/>
            <a:ext cx="4537095" cy="678265"/>
          </a:xfrm>
          <a:prstGeom prst="rect">
            <a:avLst/>
          </a:prstGeom>
          <a:noFill/>
        </p:spPr>
        <p:txBody>
          <a:bodyPr wrap="square" lIns="68584" tIns="34291" rIns="68584" bIns="3429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这是中国共产党自身建设特别是十八大以来全面从严治党宝贵经验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846759" y="3711282"/>
            <a:ext cx="5102700" cy="839134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653255" y="3555813"/>
            <a:ext cx="3515183" cy="3274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1" rIns="68584" bIns="34291" rtlCol="0" anchor="ctr"/>
          <a:lstStyle/>
          <a:p>
            <a:pPr algn="ctr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客观要求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42299" y="4001033"/>
            <a:ext cx="4537095" cy="358177"/>
          </a:xfrm>
          <a:prstGeom prst="rect">
            <a:avLst/>
          </a:prstGeom>
          <a:noFill/>
        </p:spPr>
        <p:txBody>
          <a:bodyPr wrap="square" lIns="68584" tIns="34291" rIns="68584" bIns="3429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这是党的政治建设仍然存在薄弱环节的客观原因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494" y="107785"/>
            <a:ext cx="386735" cy="3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直接连接符 16"/>
          <p:cNvCxnSpPr/>
          <p:nvPr/>
        </p:nvCxnSpPr>
        <p:spPr>
          <a:xfrm>
            <a:off x="787135" y="481814"/>
            <a:ext cx="782754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21"/>
          <p:cNvSpPr txBox="1"/>
          <p:nvPr/>
        </p:nvSpPr>
        <p:spPr>
          <a:xfrm>
            <a:off x="787400" y="113665"/>
            <a:ext cx="27654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学习贯彻党的十九大精神 </a:t>
            </a:r>
            <a:endParaRPr lang="zh-CN" altLang="en-US" b="1" dirty="0" smtClean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22"/>
          <p:cNvSpPr txBox="1"/>
          <p:nvPr/>
        </p:nvSpPr>
        <p:spPr>
          <a:xfrm>
            <a:off x="3434715" y="481965"/>
            <a:ext cx="35191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准确把握新时代党的建设总要求</a:t>
            </a:r>
            <a:endParaRPr lang="zh-CN" altLang="en-US" dirty="0"/>
          </a:p>
        </p:txBody>
      </p:sp>
      <p:sp>
        <p:nvSpPr>
          <p:cNvPr id="21" name="TextBox 14"/>
          <p:cNvSpPr txBox="1"/>
          <p:nvPr/>
        </p:nvSpPr>
        <p:spPr>
          <a:xfrm rot="10800000" flipV="1">
            <a:off x="611560" y="1059582"/>
            <a:ext cx="2084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127000" dist="635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布局</a:t>
            </a:r>
            <a:endParaRPr lang="zh-CN" altLang="en-US" sz="4400" b="1" dirty="0">
              <a:solidFill>
                <a:srgbClr val="C00000"/>
              </a:solidFill>
              <a:effectLst>
                <a:outerShdw blurRad="127000" dist="635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27734"/>
            <a:ext cx="986319" cy="954601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39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39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39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5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79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79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79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6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79"/>
                            </p:stCondLst>
                            <p:childTnLst>
                              <p:par>
                                <p:cTn id="8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4" grpId="0"/>
      <p:bldP spid="34" grpId="1"/>
      <p:bldP spid="35" grpId="0" animBg="1"/>
      <p:bldP spid="36" grpId="0" animBg="1"/>
      <p:bldP spid="37" grpId="0"/>
      <p:bldP spid="37" grpId="1"/>
      <p:bldP spid="38" grpId="0" animBg="1"/>
      <p:bldP spid="39" grpId="0" animBg="1"/>
      <p:bldP spid="40" grpId="0"/>
      <p:bldP spid="40" grpId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614"/>
            <a:ext cx="9144000" cy="320381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" y="-460614"/>
            <a:ext cx="3548798" cy="4848086"/>
          </a:xfrm>
          <a:prstGeom prst="rect">
            <a:avLst/>
          </a:prstGeom>
        </p:spPr>
      </p:pic>
      <p:pic>
        <p:nvPicPr>
          <p:cNvPr id="17" name="纯音乐-红旗颂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7000.000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457200" y="0"/>
            <a:ext cx="457200" cy="457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97139"/>
            <a:ext cx="9144000" cy="24463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5069"/>
            <a:ext cx="9144000" cy="135331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7" y="3571836"/>
            <a:ext cx="1627897" cy="1627897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653843" y="1115703"/>
            <a:ext cx="944245" cy="18567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950" b="1" spc="2000" dirty="0">
                <a:solidFill>
                  <a:srgbClr val="E20113"/>
                </a:solidFill>
                <a:ea typeface="微软雅黑" panose="020B0503020204020204" pitchFamily="34" charset="-122"/>
              </a:rPr>
              <a:t>前言</a:t>
            </a:r>
            <a:endParaRPr lang="zh-CN" altLang="en-US" sz="4950" b="1" spc="2000" dirty="0">
              <a:solidFill>
                <a:srgbClr val="E20113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91680" y="555526"/>
            <a:ext cx="5976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        </a:t>
            </a:r>
            <a:r>
              <a:rPr lang="zh-CN" altLang="en-US" sz="16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十九大报告一个重要内容就是加强党的建设，党建部分占</a:t>
            </a:r>
            <a:r>
              <a:rPr lang="en-US" altLang="zh-CN" sz="16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4100</a:t>
            </a:r>
            <a:r>
              <a:rPr lang="zh-CN" altLang="en-US" sz="1600" b="1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字，占总报告的八分之一，可见分量之重。</a:t>
            </a:r>
            <a:r>
              <a:rPr lang="zh-CN" altLang="en-US" sz="1600" b="1" dirty="0" smtClean="0">
                <a:ea typeface="微软雅黑" panose="020B0503020204020204" pitchFamily="34" charset="-122"/>
              </a:rPr>
              <a:t>中国特色社会主义最本质的特征就是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中国共产党的领导，</a:t>
            </a:r>
            <a:r>
              <a:rPr lang="zh-CN" altLang="en-US" sz="1600" b="1" dirty="0" smtClean="0">
                <a:ea typeface="微软雅黑" panose="020B0503020204020204" pitchFamily="34" charset="-122"/>
              </a:rPr>
              <a:t>中国特色社会主义制度的最大优势是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中国共产党的领导。</a:t>
            </a:r>
            <a:endParaRPr lang="zh-CN" altLang="en-US" sz="16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ea typeface="微软雅黑" panose="020B0503020204020204" pitchFamily="34" charset="-122"/>
              </a:rPr>
              <a:t>         </a:t>
            </a:r>
            <a:r>
              <a:rPr lang="zh-CN" altLang="en-US" sz="1600" b="1" dirty="0" smtClean="0">
                <a:ea typeface="微软雅黑" panose="020B0503020204020204" pitchFamily="34" charset="-122"/>
              </a:rPr>
              <a:t>报告强调，中国特色社会主义进入新时代，我们党一定要有新气象新作为。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打铁还须自身硬。</a:t>
            </a:r>
            <a:r>
              <a:rPr lang="zh-CN" altLang="en-US" sz="1600" b="1" dirty="0" smtClean="0">
                <a:ea typeface="微软雅黑" panose="020B0503020204020204" pitchFamily="34" charset="-122"/>
              </a:rPr>
              <a:t>党要团结带领人民进行伟大斗争、推进伟大事业、实现伟大梦想，必须毫不动摇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坚持和完善党的领导</a:t>
            </a:r>
            <a:r>
              <a:rPr lang="zh-CN" altLang="en-US" sz="1600" b="1" dirty="0" smtClean="0">
                <a:ea typeface="微软雅黑" panose="020B0503020204020204" pitchFamily="34" charset="-122"/>
              </a:rPr>
              <a:t>，毫不动摇把党的建设得更加有力。</a:t>
            </a:r>
            <a:endParaRPr lang="zh-CN" altLang="en-US" sz="1600" b="1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5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4"/>
          <p:cNvSpPr/>
          <p:nvPr/>
        </p:nvSpPr>
        <p:spPr>
          <a:xfrm flipV="1">
            <a:off x="976" y="2734541"/>
            <a:ext cx="3171816" cy="189637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70564" tIns="35282" rIns="70564" bIns="35282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2490250" y="2735643"/>
            <a:ext cx="1339514" cy="1338488"/>
            <a:chOff x="3225639" y="4543565"/>
            <a:chExt cx="1735762" cy="1734334"/>
          </a:xfrm>
        </p:grpSpPr>
        <p:sp>
          <p:nvSpPr>
            <p:cNvPr id="6" name="椭圆 5"/>
            <p:cNvSpPr/>
            <p:nvPr/>
          </p:nvSpPr>
          <p:spPr>
            <a:xfrm flipV="1">
              <a:off x="3225639" y="4543565"/>
              <a:ext cx="1735762" cy="17343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10800000" flipV="1">
              <a:off x="3450403" y="4786205"/>
              <a:ext cx="1284515" cy="12845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tIns="36000" anchor="ctr" anchorCtr="1"/>
            <a:lstStyle/>
            <a:p>
              <a:pPr lvl="0" algn="ctr">
                <a:defRPr/>
              </a:pPr>
              <a:r>
                <a:rPr lang="en-US" altLang="zh-CN" sz="3100" b="1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1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14"/>
          <p:cNvSpPr/>
          <p:nvPr/>
        </p:nvSpPr>
        <p:spPr>
          <a:xfrm>
            <a:off x="976" y="2326775"/>
            <a:ext cx="5401154" cy="189637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0"/>
                </a:moveTo>
                <a:lnTo>
                  <a:pt x="4571707" y="0"/>
                </a:lnTo>
                <a:lnTo>
                  <a:pt x="4571707" y="242218"/>
                </a:lnTo>
                <a:lnTo>
                  <a:pt x="0" y="2422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0564" tIns="35282" rIns="70564" bIns="35282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5" name="组合 8"/>
          <p:cNvGrpSpPr/>
          <p:nvPr/>
        </p:nvGrpSpPr>
        <p:grpSpPr>
          <a:xfrm>
            <a:off x="4732373" y="1180020"/>
            <a:ext cx="1339514" cy="1339591"/>
            <a:chOff x="6131016" y="674750"/>
            <a:chExt cx="1735762" cy="1735763"/>
          </a:xfrm>
        </p:grpSpPr>
        <p:sp>
          <p:nvSpPr>
            <p:cNvPr id="10" name="椭圆 9"/>
            <p:cNvSpPr/>
            <p:nvPr/>
          </p:nvSpPr>
          <p:spPr>
            <a:xfrm>
              <a:off x="6131016" y="674750"/>
              <a:ext cx="1735762" cy="17357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355778" y="899818"/>
              <a:ext cx="1284515" cy="12845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tIns="36000" anchor="ctr"/>
            <a:lstStyle/>
            <a:p>
              <a:pPr lvl="0" algn="ctr">
                <a:defRPr/>
              </a:pPr>
              <a:r>
                <a:rPr lang="en-US" altLang="zh-CN" sz="3100" b="1" ker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100" b="1" ker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4"/>
          <p:cNvSpPr/>
          <p:nvPr/>
        </p:nvSpPr>
        <p:spPr>
          <a:xfrm flipV="1">
            <a:off x="4704739" y="2734540"/>
            <a:ext cx="4439261" cy="189637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0564" tIns="35282" rIns="70564" bIns="35282"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9" name="组合 12"/>
          <p:cNvGrpSpPr/>
          <p:nvPr/>
        </p:nvGrpSpPr>
        <p:grpSpPr>
          <a:xfrm>
            <a:off x="4034981" y="2735643"/>
            <a:ext cx="1339514" cy="1338488"/>
            <a:chOff x="5227325" y="4543565"/>
            <a:chExt cx="1735762" cy="1734334"/>
          </a:xfrm>
        </p:grpSpPr>
        <p:sp>
          <p:nvSpPr>
            <p:cNvPr id="14" name="椭圆 13"/>
            <p:cNvSpPr/>
            <p:nvPr/>
          </p:nvSpPr>
          <p:spPr>
            <a:xfrm flipV="1">
              <a:off x="5227325" y="4543565"/>
              <a:ext cx="1735762" cy="17343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10800000" flipV="1">
              <a:off x="5460802" y="4768780"/>
              <a:ext cx="1284515" cy="12845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tIns="36000" anchor="ctr"/>
            <a:lstStyle/>
            <a:p>
              <a:pPr lvl="0" algn="ctr">
                <a:defRPr/>
              </a:pPr>
              <a:r>
                <a:rPr lang="en-US" altLang="zh-CN" sz="3100" b="1" ker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100" b="1" ker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7544" y="1573308"/>
            <a:ext cx="3612869" cy="360178"/>
          </a:xfrm>
          <a:prstGeom prst="rect">
            <a:avLst/>
          </a:prstGeom>
          <a:noFill/>
        </p:spPr>
        <p:txBody>
          <a:bodyPr wrap="square" lIns="70564" tIns="35282" rIns="70564" bIns="3528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是由马克思主义政党的性质决定的。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520" y="3147814"/>
            <a:ext cx="2232248" cy="809917"/>
          </a:xfrm>
          <a:prstGeom prst="rect">
            <a:avLst/>
          </a:prstGeom>
          <a:noFill/>
        </p:spPr>
        <p:txBody>
          <a:bodyPr wrap="square" lIns="70564" tIns="35282" rIns="70564" bIns="35282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是中国共产党自身建设特别是十八大以来全面从严治党的宝贵经验。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0112" y="3147814"/>
            <a:ext cx="2958754" cy="563696"/>
          </a:xfrm>
          <a:prstGeom prst="rect">
            <a:avLst/>
          </a:prstGeom>
          <a:noFill/>
        </p:spPr>
        <p:txBody>
          <a:bodyPr wrap="square" lIns="70564" tIns="35282" rIns="70564" bIns="35282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这是党的政治建设仍然存在薄弱环节的客观要求。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971600" y="26749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b="1" dirty="0" smtClean="0">
                <a:solidFill>
                  <a:srgbClr val="C00000"/>
                </a:solidFill>
              </a:rPr>
              <a:t>把党的政治建设摆在首位的主要原因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1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650"/>
                            </p:stCondLst>
                            <p:childTnLst>
                              <p:par>
                                <p:cTn id="4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 animBg="1"/>
      <p:bldP spid="16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6947946" y="-742891"/>
            <a:ext cx="827877" cy="344688"/>
          </a:xfrm>
          <a:prstGeom prst="rect">
            <a:avLst/>
          </a:prstGeom>
          <a:noFill/>
        </p:spPr>
        <p:txBody>
          <a:bodyPr wrap="none" lIns="67035" tIns="33517" rIns="67035" bIns="33517" rtlCol="0">
            <a:spAutoFit/>
          </a:bodyPr>
          <a:lstStyle/>
          <a:p>
            <a:r>
              <a:rPr lang="zh-CN" altLang="en-US" dirty="0"/>
              <a:t>延迟符</a:t>
            </a:r>
            <a:endParaRPr lang="zh-CN" altLang="en-US" dirty="0"/>
          </a:p>
        </p:txBody>
      </p:sp>
      <p:sp>
        <p:nvSpPr>
          <p:cNvPr id="47" name="AutoShape 3"/>
          <p:cNvSpPr>
            <a:spLocks noChangeAspect="1" noChangeArrowheads="1" noTextEdit="1"/>
          </p:cNvSpPr>
          <p:nvPr/>
        </p:nvSpPr>
        <p:spPr bwMode="auto">
          <a:xfrm>
            <a:off x="5419788" y="3742154"/>
            <a:ext cx="787400" cy="5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48" name="直接连接符 47"/>
          <p:cNvCxnSpPr/>
          <p:nvPr/>
        </p:nvCxnSpPr>
        <p:spPr bwMode="auto">
          <a:xfrm>
            <a:off x="2557627" y="954555"/>
            <a:ext cx="3857048" cy="359928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ysDash"/>
            <a:round/>
            <a:headEnd type="diamond" w="med" len="med"/>
            <a:tailEnd type="diamond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65505" y="4043680"/>
            <a:ext cx="332994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defTabSz="685165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1997</a:t>
            </a:r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年党的十五大</a:t>
            </a:r>
            <a:r>
              <a:rPr lang="en-US" altLang="zh-CN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“</a:t>
            </a:r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三位一体</a:t>
            </a:r>
            <a:r>
              <a:rPr lang="en-US" altLang="zh-CN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”</a:t>
            </a:r>
            <a:endParaRPr lang="en-US" altLang="zh-CN" sz="16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grpSp>
        <p:nvGrpSpPr>
          <p:cNvPr id="2" name="组合 52"/>
          <p:cNvGrpSpPr/>
          <p:nvPr/>
        </p:nvGrpSpPr>
        <p:grpSpPr>
          <a:xfrm>
            <a:off x="2918013" y="988910"/>
            <a:ext cx="1656184" cy="661243"/>
            <a:chOff x="2918013" y="1263535"/>
            <a:chExt cx="1656184" cy="661447"/>
          </a:xfrm>
        </p:grpSpPr>
        <p:grpSp>
          <p:nvGrpSpPr>
            <p:cNvPr id="3" name="组合 53"/>
            <p:cNvGrpSpPr/>
            <p:nvPr/>
          </p:nvGrpSpPr>
          <p:grpSpPr>
            <a:xfrm>
              <a:off x="2918013" y="1263535"/>
              <a:ext cx="1656184" cy="661447"/>
              <a:chOff x="3635896" y="2307539"/>
              <a:chExt cx="2304256" cy="920274"/>
            </a:xfrm>
          </p:grpSpPr>
          <p:sp>
            <p:nvSpPr>
              <p:cNvPr id="56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35896" y="2324399"/>
                <a:ext cx="2304256" cy="886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9"/>
              <p:cNvSpPr/>
              <p:nvPr/>
            </p:nvSpPr>
            <p:spPr bwMode="auto">
              <a:xfrm>
                <a:off x="5724128" y="2687677"/>
                <a:ext cx="119344" cy="140327"/>
              </a:xfrm>
              <a:custGeom>
                <a:avLst/>
                <a:gdLst>
                  <a:gd name="T0" fmla="*/ 0 w 91"/>
                  <a:gd name="T1" fmla="*/ 107 h 107"/>
                  <a:gd name="T2" fmla="*/ 0 w 91"/>
                  <a:gd name="T3" fmla="*/ 0 h 107"/>
                  <a:gd name="T4" fmla="*/ 91 w 91"/>
                  <a:gd name="T5" fmla="*/ 56 h 107"/>
                  <a:gd name="T6" fmla="*/ 0 w 91"/>
                  <a:gd name="T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7">
                    <a:moveTo>
                      <a:pt x="0" y="107"/>
                    </a:moveTo>
                    <a:lnTo>
                      <a:pt x="0" y="0"/>
                    </a:lnTo>
                    <a:lnTo>
                      <a:pt x="91" y="5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46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10"/>
              <p:cNvSpPr/>
              <p:nvPr/>
            </p:nvSpPr>
            <p:spPr bwMode="auto">
              <a:xfrm>
                <a:off x="3642453" y="2317842"/>
                <a:ext cx="1211800" cy="899670"/>
              </a:xfrm>
              <a:custGeom>
                <a:avLst/>
                <a:gdLst>
                  <a:gd name="T0" fmla="*/ 6 w 183"/>
                  <a:gd name="T1" fmla="*/ 61 h 134"/>
                  <a:gd name="T2" fmla="*/ 9 w 183"/>
                  <a:gd name="T3" fmla="*/ 62 h 134"/>
                  <a:gd name="T4" fmla="*/ 146 w 183"/>
                  <a:gd name="T5" fmla="*/ 37 h 134"/>
                  <a:gd name="T6" fmla="*/ 183 w 183"/>
                  <a:gd name="T7" fmla="*/ 0 h 134"/>
                  <a:gd name="T8" fmla="*/ 150 w 183"/>
                  <a:gd name="T9" fmla="*/ 67 h 134"/>
                  <a:gd name="T10" fmla="*/ 183 w 183"/>
                  <a:gd name="T11" fmla="*/ 134 h 134"/>
                  <a:gd name="T12" fmla="*/ 146 w 183"/>
                  <a:gd name="T13" fmla="*/ 96 h 134"/>
                  <a:gd name="T14" fmla="*/ 146 w 183"/>
                  <a:gd name="T15" fmla="*/ 96 h 134"/>
                  <a:gd name="T16" fmla="*/ 9 w 183"/>
                  <a:gd name="T17" fmla="*/ 72 h 134"/>
                  <a:gd name="T18" fmla="*/ 6 w 183"/>
                  <a:gd name="T19" fmla="*/ 73 h 134"/>
                  <a:gd name="T20" fmla="*/ 0 w 183"/>
                  <a:gd name="T21" fmla="*/ 67 h 134"/>
                  <a:gd name="T22" fmla="*/ 6 w 183"/>
                  <a:gd name="T23" fmla="*/ 6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3" h="134">
                    <a:moveTo>
                      <a:pt x="6" y="61"/>
                    </a:moveTo>
                    <a:cubicBezTo>
                      <a:pt x="7" y="61"/>
                      <a:pt x="8" y="61"/>
                      <a:pt x="9" y="62"/>
                    </a:cubicBezTo>
                    <a:cubicBezTo>
                      <a:pt x="36" y="71"/>
                      <a:pt x="130" y="64"/>
                      <a:pt x="146" y="37"/>
                    </a:cubicBezTo>
                    <a:cubicBezTo>
                      <a:pt x="153" y="23"/>
                      <a:pt x="166" y="11"/>
                      <a:pt x="183" y="0"/>
                    </a:cubicBezTo>
                    <a:cubicBezTo>
                      <a:pt x="163" y="15"/>
                      <a:pt x="150" y="40"/>
                      <a:pt x="150" y="67"/>
                    </a:cubicBezTo>
                    <a:cubicBezTo>
                      <a:pt x="150" y="94"/>
                      <a:pt x="163" y="119"/>
                      <a:pt x="183" y="134"/>
                    </a:cubicBezTo>
                    <a:cubicBezTo>
                      <a:pt x="166" y="123"/>
                      <a:pt x="153" y="110"/>
                      <a:pt x="146" y="96"/>
                    </a:cubicBezTo>
                    <a:cubicBezTo>
                      <a:pt x="146" y="96"/>
                      <a:pt x="146" y="96"/>
                      <a:pt x="146" y="96"/>
                    </a:cubicBezTo>
                    <a:cubicBezTo>
                      <a:pt x="130" y="70"/>
                      <a:pt x="36" y="63"/>
                      <a:pt x="9" y="72"/>
                    </a:cubicBezTo>
                    <a:cubicBezTo>
                      <a:pt x="8" y="72"/>
                      <a:pt x="7" y="73"/>
                      <a:pt x="6" y="73"/>
                    </a:cubicBezTo>
                    <a:cubicBezTo>
                      <a:pt x="2" y="73"/>
                      <a:pt x="0" y="70"/>
                      <a:pt x="0" y="67"/>
                    </a:cubicBezTo>
                    <a:cubicBezTo>
                      <a:pt x="0" y="64"/>
                      <a:pt x="2" y="61"/>
                      <a:pt x="6" y="6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 bwMode="auto">
              <a:xfrm>
                <a:off x="4721587" y="2307539"/>
                <a:ext cx="920274" cy="920274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2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ea"/>
                  <a:ea typeface="+mj-ea"/>
                </a:endParaRPr>
              </a:p>
            </p:txBody>
          </p:sp>
        </p:grpSp>
        <p:sp>
          <p:nvSpPr>
            <p:cNvPr id="55" name="矩形 47"/>
            <p:cNvSpPr>
              <a:spLocks noChangeArrowheads="1"/>
            </p:cNvSpPr>
            <p:nvPr/>
          </p:nvSpPr>
          <p:spPr bwMode="auto">
            <a:xfrm>
              <a:off x="3862365" y="1309155"/>
              <a:ext cx="333422" cy="58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 defTabSz="685165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sz="28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4</a:t>
              </a:r>
              <a:endParaRPr lang="en-US" sz="2800" b="1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4" name="组合 59"/>
          <p:cNvGrpSpPr/>
          <p:nvPr/>
        </p:nvGrpSpPr>
        <p:grpSpPr>
          <a:xfrm>
            <a:off x="3978001" y="1976865"/>
            <a:ext cx="1656184" cy="661243"/>
            <a:chOff x="3978001" y="2251795"/>
            <a:chExt cx="1656184" cy="661447"/>
          </a:xfrm>
        </p:grpSpPr>
        <p:grpSp>
          <p:nvGrpSpPr>
            <p:cNvPr id="5" name="组合 60"/>
            <p:cNvGrpSpPr/>
            <p:nvPr/>
          </p:nvGrpSpPr>
          <p:grpSpPr>
            <a:xfrm>
              <a:off x="3978001" y="2251795"/>
              <a:ext cx="1656184" cy="661447"/>
              <a:chOff x="3635896" y="2307539"/>
              <a:chExt cx="2304256" cy="920274"/>
            </a:xfrm>
          </p:grpSpPr>
          <p:sp>
            <p:nvSpPr>
              <p:cNvPr id="63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35896" y="2324399"/>
                <a:ext cx="2304256" cy="886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9"/>
              <p:cNvSpPr/>
              <p:nvPr/>
            </p:nvSpPr>
            <p:spPr bwMode="auto">
              <a:xfrm>
                <a:off x="5724128" y="2687677"/>
                <a:ext cx="119344" cy="140327"/>
              </a:xfrm>
              <a:custGeom>
                <a:avLst/>
                <a:gdLst>
                  <a:gd name="T0" fmla="*/ 0 w 91"/>
                  <a:gd name="T1" fmla="*/ 107 h 107"/>
                  <a:gd name="T2" fmla="*/ 0 w 91"/>
                  <a:gd name="T3" fmla="*/ 0 h 107"/>
                  <a:gd name="T4" fmla="*/ 91 w 91"/>
                  <a:gd name="T5" fmla="*/ 56 h 107"/>
                  <a:gd name="T6" fmla="*/ 0 w 91"/>
                  <a:gd name="T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7">
                    <a:moveTo>
                      <a:pt x="0" y="107"/>
                    </a:moveTo>
                    <a:lnTo>
                      <a:pt x="0" y="0"/>
                    </a:lnTo>
                    <a:lnTo>
                      <a:pt x="91" y="5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46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10"/>
              <p:cNvSpPr/>
              <p:nvPr/>
            </p:nvSpPr>
            <p:spPr bwMode="auto">
              <a:xfrm>
                <a:off x="3642453" y="2317842"/>
                <a:ext cx="1211800" cy="899670"/>
              </a:xfrm>
              <a:custGeom>
                <a:avLst/>
                <a:gdLst>
                  <a:gd name="T0" fmla="*/ 6 w 183"/>
                  <a:gd name="T1" fmla="*/ 61 h 134"/>
                  <a:gd name="T2" fmla="*/ 9 w 183"/>
                  <a:gd name="T3" fmla="*/ 62 h 134"/>
                  <a:gd name="T4" fmla="*/ 146 w 183"/>
                  <a:gd name="T5" fmla="*/ 37 h 134"/>
                  <a:gd name="T6" fmla="*/ 183 w 183"/>
                  <a:gd name="T7" fmla="*/ 0 h 134"/>
                  <a:gd name="T8" fmla="*/ 150 w 183"/>
                  <a:gd name="T9" fmla="*/ 67 h 134"/>
                  <a:gd name="T10" fmla="*/ 183 w 183"/>
                  <a:gd name="T11" fmla="*/ 134 h 134"/>
                  <a:gd name="T12" fmla="*/ 146 w 183"/>
                  <a:gd name="T13" fmla="*/ 96 h 134"/>
                  <a:gd name="T14" fmla="*/ 146 w 183"/>
                  <a:gd name="T15" fmla="*/ 96 h 134"/>
                  <a:gd name="T16" fmla="*/ 9 w 183"/>
                  <a:gd name="T17" fmla="*/ 72 h 134"/>
                  <a:gd name="T18" fmla="*/ 6 w 183"/>
                  <a:gd name="T19" fmla="*/ 73 h 134"/>
                  <a:gd name="T20" fmla="*/ 0 w 183"/>
                  <a:gd name="T21" fmla="*/ 67 h 134"/>
                  <a:gd name="T22" fmla="*/ 6 w 183"/>
                  <a:gd name="T23" fmla="*/ 6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3" h="134">
                    <a:moveTo>
                      <a:pt x="6" y="61"/>
                    </a:moveTo>
                    <a:cubicBezTo>
                      <a:pt x="7" y="61"/>
                      <a:pt x="8" y="61"/>
                      <a:pt x="9" y="62"/>
                    </a:cubicBezTo>
                    <a:cubicBezTo>
                      <a:pt x="36" y="71"/>
                      <a:pt x="130" y="64"/>
                      <a:pt x="146" y="37"/>
                    </a:cubicBezTo>
                    <a:cubicBezTo>
                      <a:pt x="153" y="23"/>
                      <a:pt x="166" y="11"/>
                      <a:pt x="183" y="0"/>
                    </a:cubicBezTo>
                    <a:cubicBezTo>
                      <a:pt x="163" y="15"/>
                      <a:pt x="150" y="40"/>
                      <a:pt x="150" y="67"/>
                    </a:cubicBezTo>
                    <a:cubicBezTo>
                      <a:pt x="150" y="94"/>
                      <a:pt x="163" y="119"/>
                      <a:pt x="183" y="134"/>
                    </a:cubicBezTo>
                    <a:cubicBezTo>
                      <a:pt x="166" y="123"/>
                      <a:pt x="153" y="110"/>
                      <a:pt x="146" y="96"/>
                    </a:cubicBezTo>
                    <a:cubicBezTo>
                      <a:pt x="146" y="96"/>
                      <a:pt x="146" y="96"/>
                      <a:pt x="146" y="96"/>
                    </a:cubicBezTo>
                    <a:cubicBezTo>
                      <a:pt x="130" y="70"/>
                      <a:pt x="36" y="63"/>
                      <a:pt x="9" y="72"/>
                    </a:cubicBezTo>
                    <a:cubicBezTo>
                      <a:pt x="8" y="72"/>
                      <a:pt x="7" y="73"/>
                      <a:pt x="6" y="73"/>
                    </a:cubicBezTo>
                    <a:cubicBezTo>
                      <a:pt x="2" y="73"/>
                      <a:pt x="0" y="70"/>
                      <a:pt x="0" y="67"/>
                    </a:cubicBezTo>
                    <a:cubicBezTo>
                      <a:pt x="0" y="64"/>
                      <a:pt x="2" y="61"/>
                      <a:pt x="6" y="6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 bwMode="auto">
              <a:xfrm>
                <a:off x="4721587" y="2307539"/>
                <a:ext cx="920274" cy="920274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2" name="矩形 47"/>
            <p:cNvSpPr>
              <a:spLocks noChangeArrowheads="1"/>
            </p:cNvSpPr>
            <p:nvPr/>
          </p:nvSpPr>
          <p:spPr bwMode="auto">
            <a:xfrm>
              <a:off x="4920228" y="2291561"/>
              <a:ext cx="333422" cy="58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 defTabSz="685165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sz="28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3</a:t>
              </a:r>
              <a:endParaRPr lang="en-US" sz="2800" b="1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66"/>
          <p:cNvGrpSpPr/>
          <p:nvPr/>
        </p:nvGrpSpPr>
        <p:grpSpPr>
          <a:xfrm>
            <a:off x="3326868" y="2844269"/>
            <a:ext cx="1656184" cy="661243"/>
            <a:chOff x="3326868" y="3119467"/>
            <a:chExt cx="1656184" cy="661447"/>
          </a:xfrm>
        </p:grpSpPr>
        <p:grpSp>
          <p:nvGrpSpPr>
            <p:cNvPr id="7" name="组合 67"/>
            <p:cNvGrpSpPr/>
            <p:nvPr/>
          </p:nvGrpSpPr>
          <p:grpSpPr>
            <a:xfrm flipH="1">
              <a:off x="3326868" y="3119467"/>
              <a:ext cx="1656184" cy="661447"/>
              <a:chOff x="3635896" y="2307539"/>
              <a:chExt cx="2304256" cy="920274"/>
            </a:xfrm>
          </p:grpSpPr>
          <p:sp>
            <p:nvSpPr>
              <p:cNvPr id="70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35896" y="2324399"/>
                <a:ext cx="2304256" cy="886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"/>
              <p:cNvSpPr/>
              <p:nvPr/>
            </p:nvSpPr>
            <p:spPr bwMode="auto">
              <a:xfrm>
                <a:off x="5724128" y="2687677"/>
                <a:ext cx="119344" cy="140327"/>
              </a:xfrm>
              <a:custGeom>
                <a:avLst/>
                <a:gdLst>
                  <a:gd name="T0" fmla="*/ 0 w 91"/>
                  <a:gd name="T1" fmla="*/ 107 h 107"/>
                  <a:gd name="T2" fmla="*/ 0 w 91"/>
                  <a:gd name="T3" fmla="*/ 0 h 107"/>
                  <a:gd name="T4" fmla="*/ 91 w 91"/>
                  <a:gd name="T5" fmla="*/ 56 h 107"/>
                  <a:gd name="T6" fmla="*/ 0 w 91"/>
                  <a:gd name="T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7">
                    <a:moveTo>
                      <a:pt x="0" y="107"/>
                    </a:moveTo>
                    <a:lnTo>
                      <a:pt x="0" y="0"/>
                    </a:lnTo>
                    <a:lnTo>
                      <a:pt x="91" y="5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46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10"/>
              <p:cNvSpPr/>
              <p:nvPr/>
            </p:nvSpPr>
            <p:spPr bwMode="auto">
              <a:xfrm>
                <a:off x="3642453" y="2317842"/>
                <a:ext cx="1211800" cy="899670"/>
              </a:xfrm>
              <a:custGeom>
                <a:avLst/>
                <a:gdLst>
                  <a:gd name="T0" fmla="*/ 6 w 183"/>
                  <a:gd name="T1" fmla="*/ 61 h 134"/>
                  <a:gd name="T2" fmla="*/ 9 w 183"/>
                  <a:gd name="T3" fmla="*/ 62 h 134"/>
                  <a:gd name="T4" fmla="*/ 146 w 183"/>
                  <a:gd name="T5" fmla="*/ 37 h 134"/>
                  <a:gd name="T6" fmla="*/ 183 w 183"/>
                  <a:gd name="T7" fmla="*/ 0 h 134"/>
                  <a:gd name="T8" fmla="*/ 150 w 183"/>
                  <a:gd name="T9" fmla="*/ 67 h 134"/>
                  <a:gd name="T10" fmla="*/ 183 w 183"/>
                  <a:gd name="T11" fmla="*/ 134 h 134"/>
                  <a:gd name="T12" fmla="*/ 146 w 183"/>
                  <a:gd name="T13" fmla="*/ 96 h 134"/>
                  <a:gd name="T14" fmla="*/ 146 w 183"/>
                  <a:gd name="T15" fmla="*/ 96 h 134"/>
                  <a:gd name="T16" fmla="*/ 9 w 183"/>
                  <a:gd name="T17" fmla="*/ 72 h 134"/>
                  <a:gd name="T18" fmla="*/ 6 w 183"/>
                  <a:gd name="T19" fmla="*/ 73 h 134"/>
                  <a:gd name="T20" fmla="*/ 0 w 183"/>
                  <a:gd name="T21" fmla="*/ 67 h 134"/>
                  <a:gd name="T22" fmla="*/ 6 w 183"/>
                  <a:gd name="T23" fmla="*/ 6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3" h="134">
                    <a:moveTo>
                      <a:pt x="6" y="61"/>
                    </a:moveTo>
                    <a:cubicBezTo>
                      <a:pt x="7" y="61"/>
                      <a:pt x="8" y="61"/>
                      <a:pt x="9" y="62"/>
                    </a:cubicBezTo>
                    <a:cubicBezTo>
                      <a:pt x="36" y="71"/>
                      <a:pt x="130" y="64"/>
                      <a:pt x="146" y="37"/>
                    </a:cubicBezTo>
                    <a:cubicBezTo>
                      <a:pt x="153" y="23"/>
                      <a:pt x="166" y="11"/>
                      <a:pt x="183" y="0"/>
                    </a:cubicBezTo>
                    <a:cubicBezTo>
                      <a:pt x="163" y="15"/>
                      <a:pt x="150" y="40"/>
                      <a:pt x="150" y="67"/>
                    </a:cubicBezTo>
                    <a:cubicBezTo>
                      <a:pt x="150" y="94"/>
                      <a:pt x="163" y="119"/>
                      <a:pt x="183" y="134"/>
                    </a:cubicBezTo>
                    <a:cubicBezTo>
                      <a:pt x="166" y="123"/>
                      <a:pt x="153" y="110"/>
                      <a:pt x="146" y="96"/>
                    </a:cubicBezTo>
                    <a:cubicBezTo>
                      <a:pt x="146" y="96"/>
                      <a:pt x="146" y="96"/>
                      <a:pt x="146" y="96"/>
                    </a:cubicBezTo>
                    <a:cubicBezTo>
                      <a:pt x="130" y="70"/>
                      <a:pt x="36" y="63"/>
                      <a:pt x="9" y="72"/>
                    </a:cubicBezTo>
                    <a:cubicBezTo>
                      <a:pt x="8" y="72"/>
                      <a:pt x="7" y="73"/>
                      <a:pt x="6" y="73"/>
                    </a:cubicBezTo>
                    <a:cubicBezTo>
                      <a:pt x="2" y="73"/>
                      <a:pt x="0" y="70"/>
                      <a:pt x="0" y="67"/>
                    </a:cubicBezTo>
                    <a:cubicBezTo>
                      <a:pt x="0" y="64"/>
                      <a:pt x="2" y="61"/>
                      <a:pt x="6" y="6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 bwMode="auto">
              <a:xfrm>
                <a:off x="4721587" y="2307539"/>
                <a:ext cx="920274" cy="920274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9" name="矩形 47"/>
            <p:cNvSpPr>
              <a:spLocks noChangeArrowheads="1"/>
            </p:cNvSpPr>
            <p:nvPr/>
          </p:nvSpPr>
          <p:spPr bwMode="auto">
            <a:xfrm>
              <a:off x="3703215" y="3155041"/>
              <a:ext cx="333422" cy="58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 defTabSz="685165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sz="28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2</a:t>
              </a:r>
              <a:endParaRPr lang="en-US" sz="2800" b="1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3"/>
          <p:cNvGrpSpPr/>
          <p:nvPr/>
        </p:nvGrpSpPr>
        <p:grpSpPr>
          <a:xfrm>
            <a:off x="4375108" y="3832224"/>
            <a:ext cx="1656184" cy="661243"/>
            <a:chOff x="4375108" y="4107727"/>
            <a:chExt cx="1656184" cy="661447"/>
          </a:xfrm>
        </p:grpSpPr>
        <p:grpSp>
          <p:nvGrpSpPr>
            <p:cNvPr id="9" name="组合 74"/>
            <p:cNvGrpSpPr/>
            <p:nvPr/>
          </p:nvGrpSpPr>
          <p:grpSpPr>
            <a:xfrm flipH="1">
              <a:off x="4375108" y="4107727"/>
              <a:ext cx="1656184" cy="661447"/>
              <a:chOff x="3635896" y="2307539"/>
              <a:chExt cx="2304256" cy="920274"/>
            </a:xfrm>
          </p:grpSpPr>
          <p:sp>
            <p:nvSpPr>
              <p:cNvPr id="77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635896" y="2324399"/>
                <a:ext cx="2304256" cy="886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9"/>
              <p:cNvSpPr/>
              <p:nvPr/>
            </p:nvSpPr>
            <p:spPr bwMode="auto">
              <a:xfrm>
                <a:off x="5724128" y="2687677"/>
                <a:ext cx="119344" cy="140327"/>
              </a:xfrm>
              <a:custGeom>
                <a:avLst/>
                <a:gdLst>
                  <a:gd name="T0" fmla="*/ 0 w 91"/>
                  <a:gd name="T1" fmla="*/ 107 h 107"/>
                  <a:gd name="T2" fmla="*/ 0 w 91"/>
                  <a:gd name="T3" fmla="*/ 0 h 107"/>
                  <a:gd name="T4" fmla="*/ 91 w 91"/>
                  <a:gd name="T5" fmla="*/ 56 h 107"/>
                  <a:gd name="T6" fmla="*/ 0 w 91"/>
                  <a:gd name="T7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1" h="107">
                    <a:moveTo>
                      <a:pt x="0" y="107"/>
                    </a:moveTo>
                    <a:lnTo>
                      <a:pt x="0" y="0"/>
                    </a:lnTo>
                    <a:lnTo>
                      <a:pt x="91" y="5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4646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"/>
              <p:cNvSpPr/>
              <p:nvPr/>
            </p:nvSpPr>
            <p:spPr bwMode="auto">
              <a:xfrm>
                <a:off x="3642453" y="2317842"/>
                <a:ext cx="1211800" cy="899670"/>
              </a:xfrm>
              <a:custGeom>
                <a:avLst/>
                <a:gdLst>
                  <a:gd name="T0" fmla="*/ 6 w 183"/>
                  <a:gd name="T1" fmla="*/ 61 h 134"/>
                  <a:gd name="T2" fmla="*/ 9 w 183"/>
                  <a:gd name="T3" fmla="*/ 62 h 134"/>
                  <a:gd name="T4" fmla="*/ 146 w 183"/>
                  <a:gd name="T5" fmla="*/ 37 h 134"/>
                  <a:gd name="T6" fmla="*/ 183 w 183"/>
                  <a:gd name="T7" fmla="*/ 0 h 134"/>
                  <a:gd name="T8" fmla="*/ 150 w 183"/>
                  <a:gd name="T9" fmla="*/ 67 h 134"/>
                  <a:gd name="T10" fmla="*/ 183 w 183"/>
                  <a:gd name="T11" fmla="*/ 134 h 134"/>
                  <a:gd name="T12" fmla="*/ 146 w 183"/>
                  <a:gd name="T13" fmla="*/ 96 h 134"/>
                  <a:gd name="T14" fmla="*/ 146 w 183"/>
                  <a:gd name="T15" fmla="*/ 96 h 134"/>
                  <a:gd name="T16" fmla="*/ 9 w 183"/>
                  <a:gd name="T17" fmla="*/ 72 h 134"/>
                  <a:gd name="T18" fmla="*/ 6 w 183"/>
                  <a:gd name="T19" fmla="*/ 73 h 134"/>
                  <a:gd name="T20" fmla="*/ 0 w 183"/>
                  <a:gd name="T21" fmla="*/ 67 h 134"/>
                  <a:gd name="T22" fmla="*/ 6 w 183"/>
                  <a:gd name="T23" fmla="*/ 6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3" h="134">
                    <a:moveTo>
                      <a:pt x="6" y="61"/>
                    </a:moveTo>
                    <a:cubicBezTo>
                      <a:pt x="7" y="61"/>
                      <a:pt x="8" y="61"/>
                      <a:pt x="9" y="62"/>
                    </a:cubicBezTo>
                    <a:cubicBezTo>
                      <a:pt x="36" y="71"/>
                      <a:pt x="130" y="64"/>
                      <a:pt x="146" y="37"/>
                    </a:cubicBezTo>
                    <a:cubicBezTo>
                      <a:pt x="153" y="23"/>
                      <a:pt x="166" y="11"/>
                      <a:pt x="183" y="0"/>
                    </a:cubicBezTo>
                    <a:cubicBezTo>
                      <a:pt x="163" y="15"/>
                      <a:pt x="150" y="40"/>
                      <a:pt x="150" y="67"/>
                    </a:cubicBezTo>
                    <a:cubicBezTo>
                      <a:pt x="150" y="94"/>
                      <a:pt x="163" y="119"/>
                      <a:pt x="183" y="134"/>
                    </a:cubicBezTo>
                    <a:cubicBezTo>
                      <a:pt x="166" y="123"/>
                      <a:pt x="153" y="110"/>
                      <a:pt x="146" y="96"/>
                    </a:cubicBezTo>
                    <a:cubicBezTo>
                      <a:pt x="146" y="96"/>
                      <a:pt x="146" y="96"/>
                      <a:pt x="146" y="96"/>
                    </a:cubicBezTo>
                    <a:cubicBezTo>
                      <a:pt x="130" y="70"/>
                      <a:pt x="36" y="63"/>
                      <a:pt x="9" y="72"/>
                    </a:cubicBezTo>
                    <a:cubicBezTo>
                      <a:pt x="8" y="72"/>
                      <a:pt x="7" y="73"/>
                      <a:pt x="6" y="73"/>
                    </a:cubicBezTo>
                    <a:cubicBezTo>
                      <a:pt x="2" y="73"/>
                      <a:pt x="0" y="70"/>
                      <a:pt x="0" y="67"/>
                    </a:cubicBezTo>
                    <a:cubicBezTo>
                      <a:pt x="0" y="64"/>
                      <a:pt x="2" y="61"/>
                      <a:pt x="6" y="61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 bwMode="auto">
              <a:xfrm>
                <a:off x="4721587" y="2307539"/>
                <a:ext cx="920274" cy="920274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76" name="矩形 47"/>
            <p:cNvSpPr>
              <a:spLocks noChangeArrowheads="1"/>
            </p:cNvSpPr>
            <p:nvPr/>
          </p:nvSpPr>
          <p:spPr bwMode="auto">
            <a:xfrm>
              <a:off x="4751478" y="4160123"/>
              <a:ext cx="333422" cy="583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defRPr>
              </a:lvl9pPr>
            </a:lstStyle>
            <a:p>
              <a:pPr defTabSz="685165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971600" y="267494"/>
            <a:ext cx="734481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b="1" dirty="0" smtClean="0">
                <a:solidFill>
                  <a:srgbClr val="C00000"/>
                </a:solidFill>
              </a:rPr>
              <a:t>党的建设总布局的变化，是适应形势变化的客观要求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346710" y="3022600"/>
            <a:ext cx="332994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defTabSz="685165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2002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年党的十六大</a:t>
            </a: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四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位一体</a:t>
            </a: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”</a:t>
            </a:r>
            <a:endParaRPr lang="en-US" altLang="zh-CN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11" name="矩形 47"/>
          <p:cNvSpPr>
            <a:spLocks noChangeArrowheads="1"/>
          </p:cNvSpPr>
          <p:nvPr/>
        </p:nvSpPr>
        <p:spPr bwMode="auto">
          <a:xfrm>
            <a:off x="5697220" y="2118995"/>
            <a:ext cx="332994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defTabSz="685165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2007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年党的十七大</a:t>
            </a: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五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位一体</a:t>
            </a: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”</a:t>
            </a:r>
            <a:endParaRPr lang="en-US" altLang="zh-CN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4651375" y="1034415"/>
            <a:ext cx="332994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defTabSz="685165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2012</a:t>
            </a:r>
            <a:r>
              <a:rPr lang="zh-CN" altLang="en-US" sz="1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微软雅黑" panose="020B0503020204020204" pitchFamily="34" charset="-122"/>
              </a:rPr>
              <a:t>年党的十八大写入党章</a:t>
            </a:r>
            <a:endParaRPr lang="en-US" altLang="zh-CN" sz="1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975735" y="2278708"/>
            <a:ext cx="1402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>
              <a:lnSpc>
                <a:spcPct val="100000"/>
              </a:lnSpc>
            </a:pPr>
            <a:r>
              <a:rPr lang="zh-CN" altLang="en-US" sz="2400" dirty="0">
                <a:solidFill>
                  <a:srgbClr val="C00000"/>
                </a:solidFill>
              </a:rPr>
              <a:t>第五部分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54" y="587971"/>
            <a:ext cx="16144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4"/>
          <p:cNvSpPr txBox="1">
            <a:spLocks noChangeArrowheads="1"/>
          </p:cNvSpPr>
          <p:nvPr/>
        </p:nvSpPr>
        <p:spPr bwMode="auto">
          <a:xfrm>
            <a:off x="487680" y="2860040"/>
            <a:ext cx="7763510" cy="1353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lvl="0" indent="360045">
              <a:spcBef>
                <a:spcPts val="1200"/>
              </a:spcBef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    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“方针”</a:t>
            </a:r>
            <a:r>
              <a:rPr lang="en-US" altLang="zh-CN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目标</a:t>
            </a:r>
            <a:r>
              <a:rPr lang="en-US" altLang="zh-CN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endParaRPr lang="en-US" altLang="zh-CN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indent="360045">
              <a:spcBef>
                <a:spcPts val="1200"/>
              </a:spcBef>
            </a:pP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</a:t>
            </a:r>
            <a:r>
              <a:rPr lang="zh-CN" altLang="en-US" sz="3600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坚持党要管</a:t>
            </a:r>
            <a:r>
              <a:rPr lang="zh-CN" altLang="en-US" sz="3600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党 全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面从严治党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502"/>
            <a:ext cx="2863570" cy="456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98" y="2859782"/>
            <a:ext cx="1914202" cy="2210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6410326" y="951570"/>
            <a:ext cx="1146572" cy="11477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>
              <a:solidFill>
                <a:srgbClr val="0070C0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469391" y="951570"/>
            <a:ext cx="1146572" cy="11477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 dirty="0">
              <a:solidFill>
                <a:srgbClr val="C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588224" y="1275606"/>
            <a:ext cx="780306" cy="3924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95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en-US" sz="19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691680" y="1275606"/>
            <a:ext cx="702469" cy="3924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195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endParaRPr lang="zh-CN" altLang="en-US" sz="19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10"/>
          <p:cNvSpPr/>
          <p:nvPr/>
        </p:nvSpPr>
        <p:spPr bwMode="gray">
          <a:xfrm>
            <a:off x="2915816" y="1203598"/>
            <a:ext cx="3294459" cy="238125"/>
          </a:xfrm>
          <a:custGeom>
            <a:avLst/>
            <a:gdLst>
              <a:gd name="T0" fmla="*/ 0 w 2347"/>
              <a:gd name="T1" fmla="*/ 188 h 336"/>
              <a:gd name="T2" fmla="*/ 0 w 2347"/>
              <a:gd name="T3" fmla="*/ 336 h 336"/>
              <a:gd name="T4" fmla="*/ 2347 w 2347"/>
              <a:gd name="T5" fmla="*/ 336 h 336"/>
              <a:gd name="T6" fmla="*/ 2005 w 2347"/>
              <a:gd name="T7" fmla="*/ 0 h 336"/>
              <a:gd name="T8" fmla="*/ 2005 w 2347"/>
              <a:gd name="T9" fmla="*/ 189 h 336"/>
              <a:gd name="T10" fmla="*/ 0 w 2347"/>
              <a:gd name="T11" fmla="*/ 188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47"/>
              <a:gd name="T19" fmla="*/ 0 h 336"/>
              <a:gd name="T20" fmla="*/ 2347 w 2347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47" h="336">
                <a:moveTo>
                  <a:pt x="0" y="188"/>
                </a:moveTo>
                <a:lnTo>
                  <a:pt x="0" y="336"/>
                </a:lnTo>
                <a:lnTo>
                  <a:pt x="2347" y="336"/>
                </a:lnTo>
                <a:lnTo>
                  <a:pt x="2005" y="0"/>
                </a:lnTo>
                <a:lnTo>
                  <a:pt x="2005" y="189"/>
                </a:lnTo>
                <a:lnTo>
                  <a:pt x="0" y="1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zh-CN" altLang="en-US" sz="1015">
              <a:solidFill>
                <a:srgbClr val="0070C0"/>
              </a:solidFill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1007025" y="2814873"/>
            <a:ext cx="3202781" cy="45890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b="1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目标具有引领作用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587479" y="2393580"/>
            <a:ext cx="3679031" cy="874407"/>
          </a:xfrm>
          <a:prstGeom prst="rect">
            <a:avLst/>
          </a:prstGeom>
          <a:noFill/>
          <a:ln>
            <a:noFill/>
          </a:ln>
          <a:effectLst/>
        </p:spPr>
        <p:txBody>
          <a:bodyPr anchor="b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b="1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新世纪以来，党的建设目标内容更加丰富</a:t>
            </a:r>
            <a:endParaRPr lang="zh-CN" altLang="en-US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355976" y="1851670"/>
            <a:ext cx="29096" cy="1449654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877491" y="3595743"/>
            <a:ext cx="7389019" cy="963216"/>
          </a:xfrm>
          <a:prstGeom prst="roundRect">
            <a:avLst>
              <a:gd name="adj" fmla="val 4690"/>
            </a:avLst>
          </a:prstGeom>
          <a:noFill/>
          <a:ln w="34925">
            <a:solidFill>
              <a:schemeClr val="accent1">
                <a:alpha val="60000"/>
              </a:schemeClr>
            </a:solidFill>
            <a:round/>
          </a:ln>
        </p:spPr>
        <p:txBody>
          <a:bodyPr wrap="none" anchor="ctr"/>
          <a:lstStyle/>
          <a:p>
            <a:endParaRPr lang="zh-CN" altLang="en-US" sz="1015"/>
          </a:p>
        </p:txBody>
      </p:sp>
      <p:sp>
        <p:nvSpPr>
          <p:cNvPr id="26" name="AutoShape 19"/>
          <p:cNvSpPr>
            <a:spLocks noChangeArrowheads="1"/>
          </p:cNvSpPr>
          <p:nvPr/>
        </p:nvSpPr>
        <p:spPr bwMode="gray">
          <a:xfrm>
            <a:off x="3507000" y="3408881"/>
            <a:ext cx="1880279" cy="322260"/>
          </a:xfrm>
          <a:prstGeom prst="roundRect">
            <a:avLst>
              <a:gd name="adj" fmla="val 34483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目标和要求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10"/>
          <p:cNvSpPr/>
          <p:nvPr/>
        </p:nvSpPr>
        <p:spPr bwMode="gray">
          <a:xfrm flipH="1" flipV="1">
            <a:off x="2843808" y="1635646"/>
            <a:ext cx="3294459" cy="238125"/>
          </a:xfrm>
          <a:custGeom>
            <a:avLst/>
            <a:gdLst>
              <a:gd name="T0" fmla="*/ 0 w 2347"/>
              <a:gd name="T1" fmla="*/ 188 h 336"/>
              <a:gd name="T2" fmla="*/ 0 w 2347"/>
              <a:gd name="T3" fmla="*/ 336 h 336"/>
              <a:gd name="T4" fmla="*/ 2347 w 2347"/>
              <a:gd name="T5" fmla="*/ 336 h 336"/>
              <a:gd name="T6" fmla="*/ 2005 w 2347"/>
              <a:gd name="T7" fmla="*/ 0 h 336"/>
              <a:gd name="T8" fmla="*/ 2005 w 2347"/>
              <a:gd name="T9" fmla="*/ 189 h 336"/>
              <a:gd name="T10" fmla="*/ 0 w 2347"/>
              <a:gd name="T11" fmla="*/ 188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47"/>
              <a:gd name="T19" fmla="*/ 0 h 336"/>
              <a:gd name="T20" fmla="*/ 2347 w 2347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47" h="336">
                <a:moveTo>
                  <a:pt x="0" y="188"/>
                </a:moveTo>
                <a:lnTo>
                  <a:pt x="0" y="336"/>
                </a:lnTo>
                <a:lnTo>
                  <a:pt x="2347" y="336"/>
                </a:lnTo>
                <a:lnTo>
                  <a:pt x="2005" y="0"/>
                </a:lnTo>
                <a:lnTo>
                  <a:pt x="2005" y="189"/>
                </a:lnTo>
                <a:lnTo>
                  <a:pt x="0" y="1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zh-CN" altLang="en-US" sz="1015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43608" y="3723878"/>
            <a:ext cx="699134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提高党的建设质量，把党建设成为始终走在时代前列、人民衷心拥护、勇于自我革命、经得起各种风浪考验、朝气蓬勃的马克思主义执政党</a:t>
            </a:r>
            <a:endParaRPr lang="en-US" altLang="zh-CN" sz="16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494" y="107785"/>
            <a:ext cx="386735" cy="3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接连接符 24"/>
          <p:cNvCxnSpPr/>
          <p:nvPr/>
        </p:nvCxnSpPr>
        <p:spPr>
          <a:xfrm>
            <a:off x="787135" y="481814"/>
            <a:ext cx="782754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1"/>
          <p:cNvSpPr txBox="1"/>
          <p:nvPr/>
        </p:nvSpPr>
        <p:spPr>
          <a:xfrm>
            <a:off x="787400" y="113665"/>
            <a:ext cx="279275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学习贯彻党的十九大精神</a:t>
            </a:r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dirty="0"/>
          </a:p>
        </p:txBody>
      </p:sp>
      <p:sp>
        <p:nvSpPr>
          <p:cNvPr id="28" name="文本框 22"/>
          <p:cNvSpPr txBox="1"/>
          <p:nvPr/>
        </p:nvSpPr>
        <p:spPr>
          <a:xfrm>
            <a:off x="3434715" y="481965"/>
            <a:ext cx="463139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准确把握新时代党的建设总要求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 flipH="1">
            <a:off x="2822029" y="3972243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578077" y="3972243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6200000" flipV="1">
            <a:off x="3700055" y="3094220"/>
            <a:ext cx="175604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2700000" flipH="1">
            <a:off x="3079195" y="3351386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rot="18900000">
            <a:off x="4320911" y="3351386"/>
            <a:ext cx="1756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7"/>
          <p:cNvGrpSpPr/>
          <p:nvPr/>
        </p:nvGrpSpPr>
        <p:grpSpPr>
          <a:xfrm>
            <a:off x="3453144" y="2663168"/>
            <a:ext cx="2237712" cy="2948289"/>
            <a:chOff x="3815003" y="3087488"/>
            <a:chExt cx="2237712" cy="2948289"/>
          </a:xfrm>
        </p:grpSpPr>
        <p:sp>
          <p:nvSpPr>
            <p:cNvPr id="19" name="椭圆 18"/>
            <p:cNvSpPr/>
            <p:nvPr/>
          </p:nvSpPr>
          <p:spPr>
            <a:xfrm>
              <a:off x="3993415" y="3271064"/>
              <a:ext cx="1872208" cy="18722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19"/>
            <p:cNvGrpSpPr/>
            <p:nvPr/>
          </p:nvGrpSpPr>
          <p:grpSpPr>
            <a:xfrm>
              <a:off x="3815003" y="3087488"/>
              <a:ext cx="2237712" cy="2948289"/>
              <a:chOff x="3692888" y="2889538"/>
              <a:chExt cx="2473262" cy="3258636"/>
            </a:xfrm>
          </p:grpSpPr>
          <p:sp>
            <p:nvSpPr>
              <p:cNvPr id="21" name="椭圆 4"/>
              <p:cNvSpPr/>
              <p:nvPr/>
            </p:nvSpPr>
            <p:spPr>
              <a:xfrm>
                <a:off x="3692888" y="2889538"/>
                <a:ext cx="2473262" cy="2473262"/>
              </a:xfrm>
              <a:custGeom>
                <a:avLst/>
                <a:gdLst/>
                <a:ahLst/>
                <a:cxnLst/>
                <a:rect l="l" t="t" r="r" b="b"/>
                <a:pathLst>
                  <a:path w="2473262" h="2473262">
                    <a:moveTo>
                      <a:pt x="1236631" y="235688"/>
                    </a:moveTo>
                    <a:cubicBezTo>
                      <a:pt x="683825" y="235688"/>
                      <a:pt x="235688" y="683825"/>
                      <a:pt x="235688" y="1236631"/>
                    </a:cubicBezTo>
                    <a:cubicBezTo>
                      <a:pt x="235688" y="1789437"/>
                      <a:pt x="683825" y="2237574"/>
                      <a:pt x="1236631" y="2237574"/>
                    </a:cubicBezTo>
                    <a:cubicBezTo>
                      <a:pt x="1789437" y="2237574"/>
                      <a:pt x="2237574" y="1789437"/>
                      <a:pt x="2237574" y="1236631"/>
                    </a:cubicBezTo>
                    <a:cubicBezTo>
                      <a:pt x="2237574" y="683825"/>
                      <a:pt x="1789437" y="235688"/>
                      <a:pt x="1236631" y="235688"/>
                    </a:cubicBezTo>
                    <a:close/>
                    <a:moveTo>
                      <a:pt x="1236631" y="0"/>
                    </a:moveTo>
                    <a:cubicBezTo>
                      <a:pt x="1919603" y="0"/>
                      <a:pt x="2473262" y="553659"/>
                      <a:pt x="2473262" y="1236631"/>
                    </a:cubicBezTo>
                    <a:cubicBezTo>
                      <a:pt x="2473262" y="1919603"/>
                      <a:pt x="1919603" y="2473262"/>
                      <a:pt x="1236631" y="2473262"/>
                    </a:cubicBezTo>
                    <a:cubicBezTo>
                      <a:pt x="553659" y="2473262"/>
                      <a:pt x="0" y="1919603"/>
                      <a:pt x="0" y="1236631"/>
                    </a:cubicBezTo>
                    <a:cubicBezTo>
                      <a:pt x="0" y="553659"/>
                      <a:pt x="553659" y="0"/>
                      <a:pt x="12366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4710544" y="5261738"/>
                <a:ext cx="437950" cy="88643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" name="Rectangle 11"/>
          <p:cNvSpPr>
            <a:spLocks noChangeArrowheads="1"/>
          </p:cNvSpPr>
          <p:nvPr/>
        </p:nvSpPr>
        <p:spPr bwMode="gray">
          <a:xfrm>
            <a:off x="3937000" y="3424555"/>
            <a:ext cx="1261745" cy="7067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目标引领作用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71600" y="267494"/>
            <a:ext cx="734481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b="1" dirty="0">
                <a:solidFill>
                  <a:srgbClr val="C00000"/>
                </a:solidFill>
              </a:rPr>
              <a:t>目标引领作用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" y="2912110"/>
            <a:ext cx="1123950" cy="152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40" y="859155"/>
            <a:ext cx="1095375" cy="1623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565" y="267335"/>
            <a:ext cx="1921510" cy="1840230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4355" t="3546" r="5690" b="13405"/>
          <a:stretch>
            <a:fillRect/>
          </a:stretch>
        </p:blipFill>
        <p:spPr>
          <a:xfrm>
            <a:off x="5949950" y="701040"/>
            <a:ext cx="2162810" cy="1938655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770" y="2964815"/>
            <a:ext cx="2103755" cy="1524000"/>
          </a:xfrm>
          <a:prstGeom prst="roundRect">
            <a:avLst/>
          </a:prstGeom>
        </p:spPr>
      </p:pic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46de5d3ff26528e22228fd3489e033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77" y="4117658"/>
            <a:ext cx="9162098" cy="103917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5" name="矩形 4"/>
          <p:cNvSpPr>
            <a:spLocks noChangeAspect="1"/>
          </p:cNvSpPr>
          <p:nvPr/>
        </p:nvSpPr>
        <p:spPr>
          <a:xfrm>
            <a:off x="3492000" y="2656795"/>
            <a:ext cx="2160000" cy="12960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1197000" y="1225795"/>
            <a:ext cx="4455000" cy="12960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>
            <a:spLocks noChangeAspect="1"/>
          </p:cNvSpPr>
          <p:nvPr/>
        </p:nvSpPr>
        <p:spPr>
          <a:xfrm>
            <a:off x="5787000" y="1225795"/>
            <a:ext cx="2160000" cy="12960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神奇的世界岛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5"/>
          <p:cNvSpPr/>
          <p:nvPr/>
        </p:nvSpPr>
        <p:spPr bwMode="auto">
          <a:xfrm rot="2700000">
            <a:off x="6774312" y="2194945"/>
            <a:ext cx="185129" cy="190876"/>
          </a:xfrm>
          <a:custGeom>
            <a:avLst/>
            <a:gdLst>
              <a:gd name="T0" fmla="*/ 1067 w 1161"/>
              <a:gd name="T1" fmla="*/ 0 h 1161"/>
              <a:gd name="T2" fmla="*/ 1161 w 1161"/>
              <a:gd name="T3" fmla="*/ 0 h 1161"/>
              <a:gd name="T4" fmla="*/ 1161 w 1161"/>
              <a:gd name="T5" fmla="*/ 1161 h 1161"/>
              <a:gd name="T6" fmla="*/ 0 w 1161"/>
              <a:gd name="T7" fmla="*/ 1161 h 1161"/>
              <a:gd name="T8" fmla="*/ 0 w 1161"/>
              <a:gd name="T9" fmla="*/ 1067 h 1161"/>
              <a:gd name="T10" fmla="*/ 94 w 1161"/>
              <a:gd name="T11" fmla="*/ 1067 h 1161"/>
              <a:gd name="T12" fmla="*/ 1003 w 1161"/>
              <a:gd name="T13" fmla="*/ 1067 h 1161"/>
              <a:gd name="T14" fmla="*/ 62 w 1161"/>
              <a:gd name="T15" fmla="*/ 126 h 1161"/>
              <a:gd name="T16" fmla="*/ 129 w 1161"/>
              <a:gd name="T17" fmla="*/ 59 h 1161"/>
              <a:gd name="T18" fmla="*/ 1067 w 1161"/>
              <a:gd name="T19" fmla="*/ 997 h 1161"/>
              <a:gd name="T20" fmla="*/ 1067 w 1161"/>
              <a:gd name="T21" fmla="*/ 94 h 1161"/>
              <a:gd name="T22" fmla="*/ 1067 w 1161"/>
              <a:gd name="T23" fmla="*/ 0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1" h="1161">
                <a:moveTo>
                  <a:pt x="1067" y="0"/>
                </a:moveTo>
                <a:lnTo>
                  <a:pt x="1161" y="0"/>
                </a:lnTo>
                <a:lnTo>
                  <a:pt x="1161" y="1161"/>
                </a:lnTo>
                <a:lnTo>
                  <a:pt x="0" y="1161"/>
                </a:lnTo>
                <a:lnTo>
                  <a:pt x="0" y="1067"/>
                </a:lnTo>
                <a:lnTo>
                  <a:pt x="94" y="1067"/>
                </a:lnTo>
                <a:lnTo>
                  <a:pt x="1003" y="1067"/>
                </a:lnTo>
                <a:lnTo>
                  <a:pt x="62" y="126"/>
                </a:lnTo>
                <a:lnTo>
                  <a:pt x="129" y="59"/>
                </a:lnTo>
                <a:lnTo>
                  <a:pt x="1067" y="997"/>
                </a:lnTo>
                <a:lnTo>
                  <a:pt x="1067" y="94"/>
                </a:lnTo>
                <a:lnTo>
                  <a:pt x="1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0" name="Freeform 5"/>
          <p:cNvSpPr/>
          <p:nvPr/>
        </p:nvSpPr>
        <p:spPr bwMode="auto">
          <a:xfrm rot="2700000" flipH="1">
            <a:off x="3628783" y="3209356"/>
            <a:ext cx="185129" cy="190876"/>
          </a:xfrm>
          <a:custGeom>
            <a:avLst/>
            <a:gdLst>
              <a:gd name="T0" fmla="*/ 1067 w 1161"/>
              <a:gd name="T1" fmla="*/ 0 h 1161"/>
              <a:gd name="T2" fmla="*/ 1161 w 1161"/>
              <a:gd name="T3" fmla="*/ 0 h 1161"/>
              <a:gd name="T4" fmla="*/ 1161 w 1161"/>
              <a:gd name="T5" fmla="*/ 1161 h 1161"/>
              <a:gd name="T6" fmla="*/ 0 w 1161"/>
              <a:gd name="T7" fmla="*/ 1161 h 1161"/>
              <a:gd name="T8" fmla="*/ 0 w 1161"/>
              <a:gd name="T9" fmla="*/ 1067 h 1161"/>
              <a:gd name="T10" fmla="*/ 94 w 1161"/>
              <a:gd name="T11" fmla="*/ 1067 h 1161"/>
              <a:gd name="T12" fmla="*/ 1003 w 1161"/>
              <a:gd name="T13" fmla="*/ 1067 h 1161"/>
              <a:gd name="T14" fmla="*/ 62 w 1161"/>
              <a:gd name="T15" fmla="*/ 126 h 1161"/>
              <a:gd name="T16" fmla="*/ 129 w 1161"/>
              <a:gd name="T17" fmla="*/ 59 h 1161"/>
              <a:gd name="T18" fmla="*/ 1067 w 1161"/>
              <a:gd name="T19" fmla="*/ 997 h 1161"/>
              <a:gd name="T20" fmla="*/ 1067 w 1161"/>
              <a:gd name="T21" fmla="*/ 94 h 1161"/>
              <a:gd name="T22" fmla="*/ 1067 w 1161"/>
              <a:gd name="T23" fmla="*/ 0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1" h="1161">
                <a:moveTo>
                  <a:pt x="1067" y="0"/>
                </a:moveTo>
                <a:lnTo>
                  <a:pt x="1161" y="0"/>
                </a:lnTo>
                <a:lnTo>
                  <a:pt x="1161" y="1161"/>
                </a:lnTo>
                <a:lnTo>
                  <a:pt x="0" y="1161"/>
                </a:lnTo>
                <a:lnTo>
                  <a:pt x="0" y="1067"/>
                </a:lnTo>
                <a:lnTo>
                  <a:pt x="94" y="1067"/>
                </a:lnTo>
                <a:lnTo>
                  <a:pt x="1003" y="1067"/>
                </a:lnTo>
                <a:lnTo>
                  <a:pt x="62" y="126"/>
                </a:lnTo>
                <a:lnTo>
                  <a:pt x="129" y="59"/>
                </a:lnTo>
                <a:lnTo>
                  <a:pt x="1067" y="997"/>
                </a:lnTo>
                <a:lnTo>
                  <a:pt x="1067" y="94"/>
                </a:lnTo>
                <a:lnTo>
                  <a:pt x="1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3854285" y="3171604"/>
            <a:ext cx="171303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人民日报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75" y="2640330"/>
            <a:ext cx="2213610" cy="13512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480" y="2635250"/>
            <a:ext cx="2210435" cy="136207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71600" y="267494"/>
            <a:ext cx="7344816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107950"/>
            <a:r>
              <a:rPr lang="zh-CN" altLang="en-US" b="1" dirty="0">
                <a:solidFill>
                  <a:srgbClr val="C00000"/>
                </a:solidFill>
              </a:rPr>
              <a:t>新世纪以来，党的建设目标内容更加丰富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67180" y="1535430"/>
            <a:ext cx="3624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/>
                </a:solidFill>
              </a:rPr>
              <a:t>中国共产党人的初心和使命就是为中国人民谋幸福，为中华民族谋复兴。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25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14"/>
          <p:cNvSpPr txBox="1"/>
          <p:nvPr/>
        </p:nvSpPr>
        <p:spPr>
          <a:xfrm>
            <a:off x="1735570" y="1563638"/>
            <a:ext cx="567286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6400">
                <a:gradFill flip="none" rotWithShape="1">
                  <a:gsLst>
                    <a:gs pos="0">
                      <a:srgbClr val="C00000"/>
                    </a:gs>
                    <a:gs pos="6000">
                      <a:srgbClr val="131D7E"/>
                    </a:gs>
                    <a:gs pos="31000">
                      <a:srgbClr val="151C83"/>
                    </a:gs>
                    <a:gs pos="47000">
                      <a:srgbClr val="C00000"/>
                    </a:gs>
                    <a:gs pos="100000">
                      <a:srgbClr val="C00000"/>
                    </a:gs>
                  </a:gsLst>
                  <a:lin ang="0" scaled="1"/>
                  <a:tileRect/>
                </a:gradFill>
                <a:latin typeface="方正粗谭黑简体" panose="02000000000000000000" pitchFamily="2" charset="-122"/>
                <a:ea typeface="方正粗谭黑简体" panose="02000000000000000000" pitchFamily="2" charset="-122"/>
              </a:defRPr>
            </a:lvl1pPr>
            <a:lvl2pPr marL="742950" indent="-285750">
              <a:defRPr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6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谢谢大家！</a:t>
            </a:r>
            <a:endParaRPr lang="zh-CN" altLang="en-US" sz="9600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cxnSp>
        <p:nvCxnSpPr>
          <p:cNvPr id="84" name="直接连接符 83"/>
          <p:cNvCxnSpPr/>
          <p:nvPr/>
        </p:nvCxnSpPr>
        <p:spPr>
          <a:xfrm>
            <a:off x="1995267" y="3232505"/>
            <a:ext cx="16623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3741194" y="2940118"/>
            <a:ext cx="163621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/>
              <a:t>THANKS</a:t>
            </a:r>
            <a:endParaRPr lang="zh-CN" altLang="en-US" sz="3200" dirty="0"/>
          </a:p>
        </p:txBody>
      </p:sp>
      <p:cxnSp>
        <p:nvCxnSpPr>
          <p:cNvPr id="88" name="直接连接符 87"/>
          <p:cNvCxnSpPr/>
          <p:nvPr/>
        </p:nvCxnSpPr>
        <p:spPr>
          <a:xfrm>
            <a:off x="5424267" y="3232505"/>
            <a:ext cx="16623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9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9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等腰三角形 8"/>
          <p:cNvSpPr>
            <a:spLocks noChangeArrowheads="1"/>
          </p:cNvSpPr>
          <p:nvPr/>
        </p:nvSpPr>
        <p:spPr bwMode="auto">
          <a:xfrm rot="7717980">
            <a:off x="2699076" y="2204690"/>
            <a:ext cx="308467" cy="316638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68571" tIns="34285" rIns="68571" bIns="34285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2" name="等腰三角形 9"/>
          <p:cNvSpPr>
            <a:spLocks noChangeArrowheads="1"/>
          </p:cNvSpPr>
          <p:nvPr/>
        </p:nvSpPr>
        <p:spPr bwMode="auto">
          <a:xfrm rot="7717980">
            <a:off x="6417786" y="2202304"/>
            <a:ext cx="291793" cy="299972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68571" tIns="34285" rIns="68571" bIns="34285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3" name="等腰三角形 10"/>
          <p:cNvSpPr>
            <a:spLocks noChangeArrowheads="1"/>
          </p:cNvSpPr>
          <p:nvPr/>
        </p:nvSpPr>
        <p:spPr bwMode="auto">
          <a:xfrm rot="2750931">
            <a:off x="4570842" y="2133161"/>
            <a:ext cx="323950" cy="334493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68571" tIns="34285" rIns="68571" bIns="34285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44" name="Group 8"/>
          <p:cNvGrpSpPr/>
          <p:nvPr/>
        </p:nvGrpSpPr>
        <p:grpSpPr bwMode="auto">
          <a:xfrm>
            <a:off x="1187624" y="915566"/>
            <a:ext cx="1576046" cy="1576874"/>
            <a:chOff x="0" y="0"/>
            <a:chExt cx="2101515" cy="2101515"/>
          </a:xfrm>
        </p:grpSpPr>
        <p:sp>
          <p:nvSpPr>
            <p:cNvPr id="145" name="椭圆 3"/>
            <p:cNvSpPr>
              <a:spLocks noChangeArrowheads="1"/>
            </p:cNvSpPr>
            <p:nvPr/>
          </p:nvSpPr>
          <p:spPr bwMode="auto">
            <a:xfrm>
              <a:off x="0" y="0"/>
              <a:ext cx="2101515" cy="210151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6" name="同心圆 11"/>
            <p:cNvSpPr>
              <a:spLocks noChangeArrowheads="1"/>
            </p:cNvSpPr>
            <p:nvPr/>
          </p:nvSpPr>
          <p:spPr bwMode="auto">
            <a:xfrm>
              <a:off x="79987" y="80731"/>
              <a:ext cx="1941540" cy="1941540"/>
            </a:xfrm>
            <a:custGeom>
              <a:avLst/>
              <a:gdLst>
                <a:gd name="G0" fmla="+- 206 0 0"/>
                <a:gd name="G1" fmla="+- 21600 0 206"/>
                <a:gd name="G2" fmla="+- 21600 0 20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6" y="10800"/>
                  </a:moveTo>
                  <a:cubicBezTo>
                    <a:pt x="206" y="16651"/>
                    <a:pt x="4949" y="21394"/>
                    <a:pt x="10800" y="21394"/>
                  </a:cubicBezTo>
                  <a:cubicBezTo>
                    <a:pt x="16651" y="21394"/>
                    <a:pt x="21394" y="16651"/>
                    <a:pt x="21394" y="10800"/>
                  </a:cubicBezTo>
                  <a:cubicBezTo>
                    <a:pt x="21394" y="4949"/>
                    <a:pt x="16651" y="206"/>
                    <a:pt x="10800" y="206"/>
                  </a:cubicBezTo>
                  <a:cubicBezTo>
                    <a:pt x="4949" y="206"/>
                    <a:pt x="206" y="4949"/>
                    <a:pt x="206" y="108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48" name="Group 8"/>
          <p:cNvGrpSpPr/>
          <p:nvPr/>
        </p:nvGrpSpPr>
        <p:grpSpPr bwMode="auto">
          <a:xfrm>
            <a:off x="2990201" y="2153990"/>
            <a:ext cx="1576046" cy="1576874"/>
            <a:chOff x="0" y="0"/>
            <a:chExt cx="2101515" cy="2101515"/>
          </a:xfrm>
        </p:grpSpPr>
        <p:sp>
          <p:nvSpPr>
            <p:cNvPr id="149" name="椭圆 3"/>
            <p:cNvSpPr>
              <a:spLocks noChangeArrowheads="1"/>
            </p:cNvSpPr>
            <p:nvPr/>
          </p:nvSpPr>
          <p:spPr bwMode="auto">
            <a:xfrm>
              <a:off x="0" y="0"/>
              <a:ext cx="2101515" cy="210151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0" name="同心圆 11"/>
            <p:cNvSpPr>
              <a:spLocks noChangeArrowheads="1"/>
            </p:cNvSpPr>
            <p:nvPr/>
          </p:nvSpPr>
          <p:spPr bwMode="auto">
            <a:xfrm>
              <a:off x="79987" y="80731"/>
              <a:ext cx="1941540" cy="1941540"/>
            </a:xfrm>
            <a:custGeom>
              <a:avLst/>
              <a:gdLst>
                <a:gd name="G0" fmla="+- 206 0 0"/>
                <a:gd name="G1" fmla="+- 21600 0 206"/>
                <a:gd name="G2" fmla="+- 21600 0 20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6" y="10800"/>
                  </a:moveTo>
                  <a:cubicBezTo>
                    <a:pt x="206" y="16651"/>
                    <a:pt x="4949" y="21394"/>
                    <a:pt x="10800" y="21394"/>
                  </a:cubicBezTo>
                  <a:cubicBezTo>
                    <a:pt x="16651" y="21394"/>
                    <a:pt x="21394" y="16651"/>
                    <a:pt x="21394" y="10800"/>
                  </a:cubicBezTo>
                  <a:cubicBezTo>
                    <a:pt x="21394" y="4949"/>
                    <a:pt x="16651" y="206"/>
                    <a:pt x="10800" y="206"/>
                  </a:cubicBezTo>
                  <a:cubicBezTo>
                    <a:pt x="4949" y="206"/>
                    <a:pt x="206" y="4949"/>
                    <a:pt x="206" y="108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52" name="Group 8"/>
          <p:cNvGrpSpPr/>
          <p:nvPr/>
        </p:nvGrpSpPr>
        <p:grpSpPr bwMode="auto">
          <a:xfrm>
            <a:off x="4788024" y="1059582"/>
            <a:ext cx="1576046" cy="1576874"/>
            <a:chOff x="0" y="0"/>
            <a:chExt cx="2101515" cy="2101515"/>
          </a:xfrm>
        </p:grpSpPr>
        <p:sp>
          <p:nvSpPr>
            <p:cNvPr id="153" name="椭圆 3"/>
            <p:cNvSpPr>
              <a:spLocks noChangeArrowheads="1"/>
            </p:cNvSpPr>
            <p:nvPr/>
          </p:nvSpPr>
          <p:spPr bwMode="auto">
            <a:xfrm>
              <a:off x="0" y="0"/>
              <a:ext cx="2101515" cy="210151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4" name="同心圆 11"/>
            <p:cNvSpPr>
              <a:spLocks noChangeArrowheads="1"/>
            </p:cNvSpPr>
            <p:nvPr/>
          </p:nvSpPr>
          <p:spPr bwMode="auto">
            <a:xfrm>
              <a:off x="79987" y="80731"/>
              <a:ext cx="1941540" cy="1941540"/>
            </a:xfrm>
            <a:custGeom>
              <a:avLst/>
              <a:gdLst>
                <a:gd name="G0" fmla="+- 206 0 0"/>
                <a:gd name="G1" fmla="+- 21600 0 206"/>
                <a:gd name="G2" fmla="+- 21600 0 20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6" y="10800"/>
                  </a:moveTo>
                  <a:cubicBezTo>
                    <a:pt x="206" y="16651"/>
                    <a:pt x="4949" y="21394"/>
                    <a:pt x="10800" y="21394"/>
                  </a:cubicBezTo>
                  <a:cubicBezTo>
                    <a:pt x="16651" y="21394"/>
                    <a:pt x="21394" y="16651"/>
                    <a:pt x="21394" y="10800"/>
                  </a:cubicBezTo>
                  <a:cubicBezTo>
                    <a:pt x="21394" y="4949"/>
                    <a:pt x="16651" y="206"/>
                    <a:pt x="10800" y="206"/>
                  </a:cubicBezTo>
                  <a:cubicBezTo>
                    <a:pt x="4949" y="206"/>
                    <a:pt x="206" y="4949"/>
                    <a:pt x="206" y="108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56" name="Group 8"/>
          <p:cNvGrpSpPr/>
          <p:nvPr/>
        </p:nvGrpSpPr>
        <p:grpSpPr bwMode="auto">
          <a:xfrm>
            <a:off x="6637485" y="2239741"/>
            <a:ext cx="1576046" cy="1576874"/>
            <a:chOff x="0" y="0"/>
            <a:chExt cx="2101515" cy="2101515"/>
          </a:xfrm>
        </p:grpSpPr>
        <p:sp>
          <p:nvSpPr>
            <p:cNvPr id="157" name="椭圆 3"/>
            <p:cNvSpPr>
              <a:spLocks noChangeArrowheads="1"/>
            </p:cNvSpPr>
            <p:nvPr/>
          </p:nvSpPr>
          <p:spPr bwMode="auto">
            <a:xfrm>
              <a:off x="0" y="0"/>
              <a:ext cx="2101515" cy="210151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58" name="同心圆 11"/>
            <p:cNvSpPr>
              <a:spLocks noChangeArrowheads="1"/>
            </p:cNvSpPr>
            <p:nvPr/>
          </p:nvSpPr>
          <p:spPr bwMode="auto">
            <a:xfrm>
              <a:off x="79987" y="80731"/>
              <a:ext cx="1941540" cy="1941540"/>
            </a:xfrm>
            <a:custGeom>
              <a:avLst/>
              <a:gdLst>
                <a:gd name="G0" fmla="+- 206 0 0"/>
                <a:gd name="G1" fmla="+- 21600 0 206"/>
                <a:gd name="G2" fmla="+- 21600 0 20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6" y="10800"/>
                  </a:moveTo>
                  <a:cubicBezTo>
                    <a:pt x="206" y="16651"/>
                    <a:pt x="4949" y="21394"/>
                    <a:pt x="10800" y="21394"/>
                  </a:cubicBezTo>
                  <a:cubicBezTo>
                    <a:pt x="16651" y="21394"/>
                    <a:pt x="21394" y="16651"/>
                    <a:pt x="21394" y="10800"/>
                  </a:cubicBezTo>
                  <a:cubicBezTo>
                    <a:pt x="21394" y="4949"/>
                    <a:pt x="16651" y="206"/>
                    <a:pt x="10800" y="206"/>
                  </a:cubicBezTo>
                  <a:cubicBezTo>
                    <a:pt x="4949" y="206"/>
                    <a:pt x="206" y="4949"/>
                    <a:pt x="206" y="108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60" name="椭圆 159"/>
          <p:cNvSpPr/>
          <p:nvPr/>
        </p:nvSpPr>
        <p:spPr bwMode="auto">
          <a:xfrm>
            <a:off x="1308843" y="976142"/>
            <a:ext cx="387732" cy="38793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defTabSz="685165"/>
            <a:endParaRPr lang="zh-CN" altLang="en-US" sz="1300" dirty="0"/>
          </a:p>
        </p:txBody>
      </p:sp>
      <p:sp>
        <p:nvSpPr>
          <p:cNvPr id="161" name="TextBox 160"/>
          <p:cNvSpPr txBox="1"/>
          <p:nvPr/>
        </p:nvSpPr>
        <p:spPr>
          <a:xfrm>
            <a:off x="1376394" y="996932"/>
            <a:ext cx="269875" cy="344170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altLang="zh-CN" dirty="0">
                <a:solidFill>
                  <a:srgbClr val="F8F8F8"/>
                </a:solidFill>
                <a:latin typeface="+mn-ea"/>
                <a:ea typeface="+mn-ea"/>
              </a:rPr>
              <a:t>2</a:t>
            </a:r>
            <a:endParaRPr lang="zh-CN" altLang="en-US" dirty="0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162" name="椭圆 161"/>
          <p:cNvSpPr/>
          <p:nvPr/>
        </p:nvSpPr>
        <p:spPr bwMode="auto">
          <a:xfrm>
            <a:off x="3254891" y="2156645"/>
            <a:ext cx="387732" cy="38793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defTabSz="685165"/>
            <a:endParaRPr lang="zh-CN" altLang="en-US" sz="1300" dirty="0"/>
          </a:p>
        </p:txBody>
      </p:sp>
      <p:sp>
        <p:nvSpPr>
          <p:cNvPr id="163" name="TextBox 162"/>
          <p:cNvSpPr txBox="1"/>
          <p:nvPr/>
        </p:nvSpPr>
        <p:spPr>
          <a:xfrm>
            <a:off x="3322442" y="2177435"/>
            <a:ext cx="269875" cy="344170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altLang="zh-CN" dirty="0">
                <a:solidFill>
                  <a:srgbClr val="F8F8F8"/>
                </a:solidFill>
                <a:latin typeface="+mn-ea"/>
                <a:ea typeface="+mn-ea"/>
              </a:rPr>
              <a:t>3</a:t>
            </a:r>
            <a:endParaRPr lang="zh-CN" altLang="en-US" dirty="0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164" name="椭圆 163"/>
          <p:cNvSpPr/>
          <p:nvPr/>
        </p:nvSpPr>
        <p:spPr bwMode="auto">
          <a:xfrm>
            <a:off x="4992487" y="985462"/>
            <a:ext cx="387732" cy="38793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defTabSz="685165"/>
            <a:endParaRPr lang="zh-CN" altLang="en-US" sz="1300" dirty="0"/>
          </a:p>
        </p:txBody>
      </p:sp>
      <p:sp>
        <p:nvSpPr>
          <p:cNvPr id="165" name="TextBox 164"/>
          <p:cNvSpPr txBox="1"/>
          <p:nvPr/>
        </p:nvSpPr>
        <p:spPr>
          <a:xfrm>
            <a:off x="5060038" y="1006252"/>
            <a:ext cx="269875" cy="344170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altLang="zh-CN" dirty="0">
                <a:solidFill>
                  <a:srgbClr val="F8F8F8"/>
                </a:solidFill>
                <a:latin typeface="+mn-ea"/>
                <a:ea typeface="+mn-ea"/>
              </a:rPr>
              <a:t>4</a:t>
            </a:r>
            <a:endParaRPr lang="zh-CN" altLang="en-US" dirty="0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166" name="椭圆 165"/>
          <p:cNvSpPr/>
          <p:nvPr/>
        </p:nvSpPr>
        <p:spPr bwMode="auto">
          <a:xfrm>
            <a:off x="6831514" y="2317319"/>
            <a:ext cx="387732" cy="38793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defTabSz="685165"/>
            <a:endParaRPr lang="zh-CN" altLang="en-US" sz="13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892925" y="2317115"/>
            <a:ext cx="280670" cy="3441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altLang="zh-CN" dirty="0">
                <a:solidFill>
                  <a:srgbClr val="F8F8F8"/>
                </a:solidFill>
                <a:latin typeface="+mn-ea"/>
                <a:ea typeface="+mn-ea"/>
              </a:rPr>
              <a:t>5</a:t>
            </a:r>
            <a:endParaRPr lang="zh-CN" altLang="en-US" dirty="0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186" name="等腰三角形 9"/>
          <p:cNvSpPr>
            <a:spLocks noChangeArrowheads="1"/>
          </p:cNvSpPr>
          <p:nvPr/>
        </p:nvSpPr>
        <p:spPr bwMode="auto">
          <a:xfrm rot="14666543" flipH="1">
            <a:off x="6352549" y="3402878"/>
            <a:ext cx="291793" cy="299972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68571" tIns="34285" rIns="68571" bIns="34285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196" name="Group 8"/>
          <p:cNvGrpSpPr/>
          <p:nvPr/>
        </p:nvGrpSpPr>
        <p:grpSpPr bwMode="auto">
          <a:xfrm>
            <a:off x="1338770" y="2931790"/>
            <a:ext cx="1326218" cy="1326914"/>
            <a:chOff x="0" y="0"/>
            <a:chExt cx="2101515" cy="2101515"/>
          </a:xfrm>
        </p:grpSpPr>
        <p:sp>
          <p:nvSpPr>
            <p:cNvPr id="197" name="椭圆 3"/>
            <p:cNvSpPr>
              <a:spLocks noChangeArrowheads="1"/>
            </p:cNvSpPr>
            <p:nvPr/>
          </p:nvSpPr>
          <p:spPr bwMode="auto">
            <a:xfrm>
              <a:off x="0" y="0"/>
              <a:ext cx="2101515" cy="210151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98" name="同心圆 11"/>
            <p:cNvSpPr>
              <a:spLocks noChangeArrowheads="1"/>
            </p:cNvSpPr>
            <p:nvPr/>
          </p:nvSpPr>
          <p:spPr bwMode="auto">
            <a:xfrm>
              <a:off x="79987" y="80731"/>
              <a:ext cx="1941540" cy="1941540"/>
            </a:xfrm>
            <a:custGeom>
              <a:avLst/>
              <a:gdLst>
                <a:gd name="G0" fmla="+- 206 0 0"/>
                <a:gd name="G1" fmla="+- 21600 0 206"/>
                <a:gd name="G2" fmla="+- 21600 0 20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6" y="10800"/>
                  </a:moveTo>
                  <a:cubicBezTo>
                    <a:pt x="206" y="16651"/>
                    <a:pt x="4949" y="21394"/>
                    <a:pt x="10800" y="21394"/>
                  </a:cubicBezTo>
                  <a:cubicBezTo>
                    <a:pt x="16651" y="21394"/>
                    <a:pt x="21394" y="16651"/>
                    <a:pt x="21394" y="10800"/>
                  </a:cubicBezTo>
                  <a:cubicBezTo>
                    <a:pt x="21394" y="4949"/>
                    <a:pt x="16651" y="206"/>
                    <a:pt x="10800" y="206"/>
                  </a:cubicBezTo>
                  <a:cubicBezTo>
                    <a:pt x="4949" y="206"/>
                    <a:pt x="206" y="4949"/>
                    <a:pt x="206" y="108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99" name="矩形 198"/>
          <p:cNvSpPr>
            <a:spLocks noChangeArrowheads="1"/>
          </p:cNvSpPr>
          <p:nvPr/>
        </p:nvSpPr>
        <p:spPr bwMode="auto">
          <a:xfrm>
            <a:off x="1397172" y="3406739"/>
            <a:ext cx="120941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5" rIns="68571" bIns="34285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389552" y="1503644"/>
            <a:ext cx="120941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5" rIns="68571" bIns="34285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方针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131840" y="2715766"/>
            <a:ext cx="1332755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主线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7" name="Group 8"/>
          <p:cNvGrpSpPr/>
          <p:nvPr/>
        </p:nvGrpSpPr>
        <p:grpSpPr bwMode="auto">
          <a:xfrm>
            <a:off x="5197723" y="3304372"/>
            <a:ext cx="1326218" cy="1326914"/>
            <a:chOff x="0" y="0"/>
            <a:chExt cx="2101515" cy="2101515"/>
          </a:xfrm>
        </p:grpSpPr>
        <p:sp>
          <p:nvSpPr>
            <p:cNvPr id="188" name="椭圆 3"/>
            <p:cNvSpPr>
              <a:spLocks noChangeArrowheads="1"/>
            </p:cNvSpPr>
            <p:nvPr/>
          </p:nvSpPr>
          <p:spPr bwMode="auto">
            <a:xfrm>
              <a:off x="0" y="0"/>
              <a:ext cx="2101515" cy="210151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9" name="同心圆 11"/>
            <p:cNvSpPr>
              <a:spLocks noChangeArrowheads="1"/>
            </p:cNvSpPr>
            <p:nvPr/>
          </p:nvSpPr>
          <p:spPr bwMode="auto">
            <a:xfrm>
              <a:off x="79987" y="80731"/>
              <a:ext cx="1941540" cy="1941540"/>
            </a:xfrm>
            <a:custGeom>
              <a:avLst/>
              <a:gdLst>
                <a:gd name="G0" fmla="+- 206 0 0"/>
                <a:gd name="G1" fmla="+- 21600 0 206"/>
                <a:gd name="G2" fmla="+- 21600 0 206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06" y="10800"/>
                  </a:moveTo>
                  <a:cubicBezTo>
                    <a:pt x="206" y="16651"/>
                    <a:pt x="4949" y="21394"/>
                    <a:pt x="10800" y="21394"/>
                  </a:cubicBezTo>
                  <a:cubicBezTo>
                    <a:pt x="16651" y="21394"/>
                    <a:pt x="21394" y="16651"/>
                    <a:pt x="21394" y="10800"/>
                  </a:cubicBezTo>
                  <a:cubicBezTo>
                    <a:pt x="21394" y="4949"/>
                    <a:pt x="16651" y="206"/>
                    <a:pt x="10800" y="206"/>
                  </a:cubicBezTo>
                  <a:cubicBezTo>
                    <a:pt x="4949" y="206"/>
                    <a:pt x="206" y="4949"/>
                    <a:pt x="206" y="1080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4689864" y="3304430"/>
            <a:ext cx="274295" cy="346356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altLang="zh-CN" dirty="0">
                <a:solidFill>
                  <a:srgbClr val="F8F8F8"/>
                </a:solidFill>
                <a:latin typeface="+mn-ea"/>
                <a:ea typeface="+mn-ea"/>
              </a:rPr>
              <a:t>5</a:t>
            </a:r>
            <a:endParaRPr lang="zh-CN" altLang="en-US" dirty="0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191" name="椭圆 190"/>
          <p:cNvSpPr/>
          <p:nvPr/>
        </p:nvSpPr>
        <p:spPr bwMode="auto">
          <a:xfrm>
            <a:off x="4964430" y="3260090"/>
            <a:ext cx="387985" cy="38798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defTabSz="685165"/>
            <a:endParaRPr lang="zh-CN" altLang="en-US" sz="1300" dirty="0"/>
          </a:p>
        </p:txBody>
      </p:sp>
      <p:sp>
        <p:nvSpPr>
          <p:cNvPr id="2" name="TextBox 166"/>
          <p:cNvSpPr txBox="1"/>
          <p:nvPr/>
        </p:nvSpPr>
        <p:spPr>
          <a:xfrm>
            <a:off x="5003800" y="3282315"/>
            <a:ext cx="280670" cy="34417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en-US" altLang="zh-CN" dirty="0">
                <a:solidFill>
                  <a:srgbClr val="F8F8F8"/>
                </a:solidFill>
                <a:latin typeface="+mn-ea"/>
                <a:ea typeface="+mn-ea"/>
              </a:rPr>
              <a:t>6</a:t>
            </a:r>
            <a:endParaRPr lang="zh-CN" altLang="en-US" dirty="0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1376788" y="2894477"/>
            <a:ext cx="387732" cy="38793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1" tIns="34285" rIns="68571" bIns="34285" numCol="1" rtlCol="0" anchor="t" anchorCtr="0" compatLnSpc="1"/>
          <a:lstStyle/>
          <a:p>
            <a:pPr defTabSz="685165"/>
            <a:endParaRPr lang="zh-CN" altLang="en-US" sz="1300" dirty="0"/>
          </a:p>
        </p:txBody>
      </p:sp>
      <p:sp>
        <p:nvSpPr>
          <p:cNvPr id="7" name="TextBox 160"/>
          <p:cNvSpPr txBox="1"/>
          <p:nvPr/>
        </p:nvSpPr>
        <p:spPr>
          <a:xfrm>
            <a:off x="1426559" y="2916537"/>
            <a:ext cx="269875" cy="344170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altLang="zh-CN" dirty="0">
                <a:solidFill>
                  <a:srgbClr val="F8F8F8"/>
                </a:solidFill>
                <a:latin typeface="+mn-ea"/>
                <a:ea typeface="+mn-ea"/>
              </a:rPr>
              <a:t>1</a:t>
            </a:r>
            <a:endParaRPr lang="zh-CN" altLang="en-US" dirty="0">
              <a:solidFill>
                <a:srgbClr val="F8F8F8"/>
              </a:solidFill>
              <a:latin typeface="+mn-ea"/>
              <a:ea typeface="+mn-ea"/>
            </a:endParaRPr>
          </a:p>
        </p:txBody>
      </p:sp>
      <p:sp>
        <p:nvSpPr>
          <p:cNvPr id="8" name="等腰三角形 8"/>
          <p:cNvSpPr>
            <a:spLocks noChangeArrowheads="1"/>
          </p:cNvSpPr>
          <p:nvPr/>
        </p:nvSpPr>
        <p:spPr bwMode="auto">
          <a:xfrm>
            <a:off x="1850390" y="2661285"/>
            <a:ext cx="250190" cy="222885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68571" tIns="34285" rIns="68571" bIns="34285"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494" y="107785"/>
            <a:ext cx="386735" cy="3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748665" y="113665"/>
            <a:ext cx="8229600" cy="885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学习贯彻党的十九大精神</a:t>
            </a:r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</a:t>
            </a:r>
            <a:endParaRPr lang="zh-CN" altLang="en-US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                 </a:t>
            </a:r>
            <a:r>
              <a:rPr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准确把握新时代党的建设总要求</a:t>
            </a:r>
            <a:endParaRPr lang="zh-CN" altLang="en-US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87135" y="481814"/>
            <a:ext cx="782754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4932040" y="1635646"/>
            <a:ext cx="1332755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布局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>
            <a:spLocks noChangeArrowheads="1"/>
          </p:cNvSpPr>
          <p:nvPr/>
        </p:nvSpPr>
        <p:spPr bwMode="auto">
          <a:xfrm>
            <a:off x="6732240" y="2859782"/>
            <a:ext cx="1332755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5197723" y="3757533"/>
            <a:ext cx="1332755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6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6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bldLvl="0" animBg="1"/>
      <p:bldP spid="142" grpId="0" bldLvl="0" animBg="1"/>
      <p:bldP spid="143" grpId="0" bldLvl="0" animBg="1"/>
      <p:bldP spid="160" grpId="0" bldLvl="0" animBg="1"/>
      <p:bldP spid="161" grpId="0"/>
      <p:bldP spid="162" grpId="0" bldLvl="0" animBg="1"/>
      <p:bldP spid="163" grpId="0"/>
      <p:bldP spid="164" grpId="0" bldLvl="0" animBg="1"/>
      <p:bldP spid="165" grpId="0"/>
      <p:bldP spid="166" grpId="0" bldLvl="0" animBg="1"/>
      <p:bldP spid="167" grpId="0"/>
      <p:bldP spid="186" grpId="0" bldLvl="0" animBg="1"/>
      <p:bldP spid="199" grpId="0"/>
      <p:bldP spid="4" grpId="0"/>
      <p:bldP spid="5" grpId="0"/>
      <p:bldP spid="192" grpId="0"/>
      <p:bldP spid="191" grpId="0" bldLvl="0" animBg="1"/>
      <p:bldP spid="2" grpId="0"/>
      <p:bldP spid="6" grpId="0" bldLvl="0" animBg="1"/>
      <p:bldP spid="7" grpId="0"/>
      <p:bldP spid="8" grpId="0" bldLvl="0" animBg="1"/>
      <p:bldP spid="9" grpId="0"/>
      <p:bldP spid="47" grpId="0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968750" y="2278708"/>
            <a:ext cx="1416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>
              <a:lnSpc>
                <a:spcPct val="100000"/>
              </a:lnSpc>
            </a:pPr>
            <a:r>
              <a:rPr lang="zh-CN" altLang="en-US" sz="2400" dirty="0">
                <a:solidFill>
                  <a:srgbClr val="C00000"/>
                </a:solidFill>
              </a:rPr>
              <a:t>第一部分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54" y="587971"/>
            <a:ext cx="16144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4"/>
          <p:cNvSpPr txBox="1">
            <a:spLocks noChangeArrowheads="1"/>
          </p:cNvSpPr>
          <p:nvPr/>
        </p:nvSpPr>
        <p:spPr bwMode="auto">
          <a:xfrm>
            <a:off x="487680" y="2860040"/>
            <a:ext cx="7763510" cy="1353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lvl="0" indent="360045">
              <a:spcBef>
                <a:spcPts val="1200"/>
              </a:spcBef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           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“原则”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indent="360045">
              <a:spcBef>
                <a:spcPts val="1200"/>
              </a:spcBef>
            </a:pP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坚持和加强党的全面领导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502"/>
            <a:ext cx="2863570" cy="456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98" y="2859782"/>
            <a:ext cx="1914202" cy="2210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737860" y="1347614"/>
            <a:ext cx="2249964" cy="2249964"/>
            <a:chOff x="2681608" y="1294395"/>
            <a:chExt cx="1506218" cy="1506218"/>
          </a:xfrm>
        </p:grpSpPr>
        <p:sp>
          <p:nvSpPr>
            <p:cNvPr id="69" name="椭圆 68"/>
            <p:cNvSpPr/>
            <p:nvPr/>
          </p:nvSpPr>
          <p:spPr>
            <a:xfrm>
              <a:off x="2681608" y="1294395"/>
              <a:ext cx="1506218" cy="150621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gradFill flip="none" rotWithShape="1">
                <a:gsLst>
                  <a:gs pos="0">
                    <a:schemeClr val="accent2"/>
                  </a:gs>
                  <a:gs pos="28000">
                    <a:schemeClr val="accent1">
                      <a:lumMod val="75000"/>
                    </a:schemeClr>
                  </a:gs>
                  <a:gs pos="52000">
                    <a:schemeClr val="accent1"/>
                  </a:gs>
                  <a:gs pos="98000">
                    <a:schemeClr val="accent2"/>
                  </a:gs>
                  <a:gs pos="78000">
                    <a:schemeClr val="accent1">
                      <a:lumMod val="7500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 5"/>
            <p:cNvSpPr/>
            <p:nvPr/>
          </p:nvSpPr>
          <p:spPr bwMode="auto">
            <a:xfrm flipV="1">
              <a:off x="2777383" y="1390167"/>
              <a:ext cx="1314666" cy="1314675"/>
            </a:xfrm>
            <a:prstGeom prst="ellipse">
              <a:avLst/>
            </a:prstGeom>
            <a:gradFill flip="none" rotWithShape="1">
              <a:gsLst>
                <a:gs pos="20000">
                  <a:schemeClr val="accent1">
                    <a:lumMod val="75000"/>
                  </a:schemeClr>
                </a:gs>
                <a:gs pos="80000">
                  <a:schemeClr val="accent1"/>
                </a:gs>
              </a:gsLst>
              <a:lin ang="7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 bwMode="auto">
            <a:xfrm flipV="1">
              <a:off x="2688967" y="1301749"/>
              <a:ext cx="1326030" cy="1238236"/>
            </a:xfrm>
            <a:custGeom>
              <a:avLst/>
              <a:gdLst>
                <a:gd name="connsiteX0" fmla="*/ 745749 w 1326030"/>
                <a:gd name="connsiteY0" fmla="*/ 1238236 h 1238236"/>
                <a:gd name="connsiteX1" fmla="*/ 1273073 w 1326030"/>
                <a:gd name="connsiteY1" fmla="*/ 1019809 h 1238236"/>
                <a:gd name="connsiteX2" fmla="*/ 1326030 w 1326030"/>
                <a:gd name="connsiteY2" fmla="*/ 955624 h 1238236"/>
                <a:gd name="connsiteX3" fmla="*/ 1245552 w 1326030"/>
                <a:gd name="connsiteY3" fmla="*/ 967907 h 1238236"/>
                <a:gd name="connsiteX4" fmla="*/ 1147542 w 1326030"/>
                <a:gd name="connsiteY4" fmla="*/ 972856 h 1238236"/>
                <a:gd name="connsiteX5" fmla="*/ 188953 w 1326030"/>
                <a:gd name="connsiteY5" fmla="*/ 14259 h 1238236"/>
                <a:gd name="connsiteX6" fmla="*/ 189673 w 1326030"/>
                <a:gd name="connsiteY6" fmla="*/ 0 h 1238236"/>
                <a:gd name="connsiteX7" fmla="*/ 127362 w 1326030"/>
                <a:gd name="connsiteY7" fmla="*/ 75522 h 1238236"/>
                <a:gd name="connsiteX8" fmla="*/ 0 w 1326030"/>
                <a:gd name="connsiteY8" fmla="*/ 492481 h 1238236"/>
                <a:gd name="connsiteX9" fmla="*/ 745749 w 1326030"/>
                <a:gd name="connsiteY9" fmla="*/ 1238236 h 123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6030" h="1238236">
                  <a:moveTo>
                    <a:pt x="745749" y="1238236"/>
                  </a:moveTo>
                  <a:cubicBezTo>
                    <a:pt x="951682" y="1238236"/>
                    <a:pt x="1138119" y="1154765"/>
                    <a:pt x="1273073" y="1019809"/>
                  </a:cubicBezTo>
                  <a:lnTo>
                    <a:pt x="1326030" y="955624"/>
                  </a:lnTo>
                  <a:lnTo>
                    <a:pt x="1245552" y="967907"/>
                  </a:lnTo>
                  <a:cubicBezTo>
                    <a:pt x="1213327" y="971180"/>
                    <a:pt x="1180631" y="972856"/>
                    <a:pt x="1147542" y="972856"/>
                  </a:cubicBezTo>
                  <a:cubicBezTo>
                    <a:pt x="618128" y="972856"/>
                    <a:pt x="188953" y="543678"/>
                    <a:pt x="188953" y="14259"/>
                  </a:cubicBezTo>
                  <a:lnTo>
                    <a:pt x="189673" y="0"/>
                  </a:lnTo>
                  <a:lnTo>
                    <a:pt x="127362" y="75522"/>
                  </a:lnTo>
                  <a:cubicBezTo>
                    <a:pt x="46952" y="194546"/>
                    <a:pt x="0" y="338030"/>
                    <a:pt x="0" y="492481"/>
                  </a:cubicBezTo>
                  <a:cubicBezTo>
                    <a:pt x="0" y="904350"/>
                    <a:pt x="333883" y="1238236"/>
                    <a:pt x="745749" y="1238236"/>
                  </a:cubicBezTo>
                  <a:close/>
                </a:path>
              </a:pathLst>
            </a:custGeom>
            <a:gradFill flip="none" rotWithShape="1">
              <a:gsLst>
                <a:gs pos="39000">
                  <a:schemeClr val="bg1">
                    <a:alpha val="0"/>
                  </a:schemeClr>
                </a:gs>
                <a:gs pos="95000">
                  <a:schemeClr val="bg1">
                    <a:alpha val="94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419872" y="1707654"/>
            <a:ext cx="4752528" cy="2160240"/>
            <a:chOff x="3925116" y="1491921"/>
            <a:chExt cx="4506488" cy="1973597"/>
          </a:xfrm>
        </p:grpSpPr>
        <p:grpSp>
          <p:nvGrpSpPr>
            <p:cNvPr id="4" name="组合 3"/>
            <p:cNvGrpSpPr/>
            <p:nvPr/>
          </p:nvGrpSpPr>
          <p:grpSpPr>
            <a:xfrm>
              <a:off x="3925116" y="1491921"/>
              <a:ext cx="576824" cy="597768"/>
              <a:chOff x="3638627" y="1385678"/>
              <a:chExt cx="576824" cy="597768"/>
            </a:xfrm>
          </p:grpSpPr>
          <p:sp>
            <p:nvSpPr>
              <p:cNvPr id="5" name="Oval 12"/>
              <p:cNvSpPr>
                <a:spLocks noChangeArrowheads="1"/>
              </p:cNvSpPr>
              <p:nvPr/>
            </p:nvSpPr>
            <p:spPr bwMode="auto">
              <a:xfrm>
                <a:off x="3638627" y="1397100"/>
                <a:ext cx="576824" cy="58634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TextBox 20"/>
              <p:cNvSpPr txBox="1"/>
              <p:nvPr/>
            </p:nvSpPr>
            <p:spPr>
              <a:xfrm>
                <a:off x="3719354" y="1385678"/>
                <a:ext cx="384673" cy="5289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F8F8"/>
                    </a:solidFill>
                    <a:latin typeface="+mn-ea"/>
                    <a:ea typeface="+mn-ea"/>
                  </a:rPr>
                  <a:t>1</a:t>
                </a:r>
                <a:endParaRPr lang="zh-CN" altLang="en-US" sz="3600" b="1" dirty="0">
                  <a:solidFill>
                    <a:srgbClr val="F8F8F8"/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447522" y="1531232"/>
              <a:ext cx="3956142" cy="530568"/>
              <a:chOff x="4161033" y="1490979"/>
              <a:chExt cx="3956142" cy="530568"/>
            </a:xfrm>
          </p:grpSpPr>
          <p:sp>
            <p:nvSpPr>
              <p:cNvPr id="8" name="Freeform 13"/>
              <p:cNvSpPr/>
              <p:nvPr/>
            </p:nvSpPr>
            <p:spPr bwMode="auto">
              <a:xfrm>
                <a:off x="4161033" y="1490979"/>
                <a:ext cx="3956142" cy="530568"/>
              </a:xfrm>
              <a:custGeom>
                <a:avLst/>
                <a:gdLst>
                  <a:gd name="T0" fmla="*/ 10 w 7091"/>
                  <a:gd name="T1" fmla="*/ 0 h 933"/>
                  <a:gd name="T2" fmla="*/ 6624 w 7091"/>
                  <a:gd name="T3" fmla="*/ 0 h 933"/>
                  <a:gd name="T4" fmla="*/ 7091 w 7091"/>
                  <a:gd name="T5" fmla="*/ 466 h 933"/>
                  <a:gd name="T6" fmla="*/ 7091 w 7091"/>
                  <a:gd name="T7" fmla="*/ 466 h 933"/>
                  <a:gd name="T8" fmla="*/ 6624 w 7091"/>
                  <a:gd name="T9" fmla="*/ 933 h 933"/>
                  <a:gd name="T10" fmla="*/ 10 w 7091"/>
                  <a:gd name="T11" fmla="*/ 933 h 933"/>
                  <a:gd name="T12" fmla="*/ 0 w 7091"/>
                  <a:gd name="T13" fmla="*/ 933 h 933"/>
                  <a:gd name="T14" fmla="*/ 192 w 7091"/>
                  <a:gd name="T15" fmla="*/ 466 h 933"/>
                  <a:gd name="T16" fmla="*/ 0 w 7091"/>
                  <a:gd name="T17" fmla="*/ 0 h 933"/>
                  <a:gd name="T18" fmla="*/ 10 w 7091"/>
                  <a:gd name="T19" fmla="*/ 0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1" h="933">
                    <a:moveTo>
                      <a:pt x="10" y="0"/>
                    </a:moveTo>
                    <a:lnTo>
                      <a:pt x="6624" y="0"/>
                    </a:lnTo>
                    <a:cubicBezTo>
                      <a:pt x="6881" y="0"/>
                      <a:pt x="7091" y="210"/>
                      <a:pt x="7091" y="466"/>
                    </a:cubicBezTo>
                    <a:lnTo>
                      <a:pt x="7091" y="466"/>
                    </a:lnTo>
                    <a:cubicBezTo>
                      <a:pt x="7091" y="723"/>
                      <a:pt x="6881" y="933"/>
                      <a:pt x="6624" y="933"/>
                    </a:cubicBezTo>
                    <a:lnTo>
                      <a:pt x="10" y="933"/>
                    </a:lnTo>
                    <a:cubicBezTo>
                      <a:pt x="7" y="933"/>
                      <a:pt x="4" y="933"/>
                      <a:pt x="0" y="933"/>
                    </a:cubicBezTo>
                    <a:cubicBezTo>
                      <a:pt x="119" y="813"/>
                      <a:pt x="192" y="648"/>
                      <a:pt x="192" y="466"/>
                    </a:cubicBezTo>
                    <a:cubicBezTo>
                      <a:pt x="192" y="284"/>
                      <a:pt x="119" y="120"/>
                      <a:pt x="0" y="0"/>
                    </a:cubicBezTo>
                    <a:cubicBezTo>
                      <a:pt x="4" y="0"/>
                      <a:pt x="7" y="0"/>
                      <a:pt x="10" y="0"/>
                    </a:cubicBezTo>
                    <a:close/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文本框 11"/>
              <p:cNvSpPr txBox="1"/>
              <p:nvPr/>
            </p:nvSpPr>
            <p:spPr>
              <a:xfrm>
                <a:off x="4203327" y="1494653"/>
                <a:ext cx="3613192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7950"/>
                <a:r>
                  <a:rPr lang="zh-CN" altLang="en-US" sz="1400" dirty="0">
                    <a:solidFill>
                      <a:srgbClr val="C00000"/>
                    </a:solidFill>
                  </a:rPr>
                  <a:t>坚持和加强党的全面领导，是实现伟大梦想的根本保证。</a:t>
                </a:r>
                <a:endParaRPr lang="en-US" altLang="zh-CN" sz="1400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3925116" y="2155554"/>
              <a:ext cx="576824" cy="646331"/>
              <a:chOff x="3638627" y="1385678"/>
              <a:chExt cx="576824" cy="646331"/>
            </a:xfrm>
          </p:grpSpPr>
          <p:sp>
            <p:nvSpPr>
              <p:cNvPr id="11" name="Oval 12"/>
              <p:cNvSpPr>
                <a:spLocks noChangeArrowheads="1"/>
              </p:cNvSpPr>
              <p:nvPr/>
            </p:nvSpPr>
            <p:spPr bwMode="auto">
              <a:xfrm>
                <a:off x="3638627" y="1397100"/>
                <a:ext cx="576824" cy="58634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TextBox 26"/>
              <p:cNvSpPr txBox="1"/>
              <p:nvPr/>
            </p:nvSpPr>
            <p:spPr>
              <a:xfrm>
                <a:off x="3719354" y="1385678"/>
                <a:ext cx="4700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F8F8"/>
                    </a:solidFill>
                    <a:latin typeface="+mn-ea"/>
                    <a:ea typeface="+mn-ea"/>
                  </a:rPr>
                  <a:t>2</a:t>
                </a:r>
                <a:endParaRPr lang="zh-CN" altLang="en-US" sz="3600" b="1" dirty="0">
                  <a:solidFill>
                    <a:srgbClr val="F8F8F8"/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4447522" y="2194865"/>
              <a:ext cx="3956142" cy="530568"/>
              <a:chOff x="4161033" y="1490979"/>
              <a:chExt cx="3956142" cy="530568"/>
            </a:xfrm>
          </p:grpSpPr>
          <p:sp>
            <p:nvSpPr>
              <p:cNvPr id="14" name="Freeform 13"/>
              <p:cNvSpPr/>
              <p:nvPr/>
            </p:nvSpPr>
            <p:spPr bwMode="auto">
              <a:xfrm>
                <a:off x="4161033" y="1490979"/>
                <a:ext cx="3956142" cy="530568"/>
              </a:xfrm>
              <a:custGeom>
                <a:avLst/>
                <a:gdLst>
                  <a:gd name="T0" fmla="*/ 10 w 7091"/>
                  <a:gd name="T1" fmla="*/ 0 h 933"/>
                  <a:gd name="T2" fmla="*/ 6624 w 7091"/>
                  <a:gd name="T3" fmla="*/ 0 h 933"/>
                  <a:gd name="T4" fmla="*/ 7091 w 7091"/>
                  <a:gd name="T5" fmla="*/ 466 h 933"/>
                  <a:gd name="T6" fmla="*/ 7091 w 7091"/>
                  <a:gd name="T7" fmla="*/ 466 h 933"/>
                  <a:gd name="T8" fmla="*/ 6624 w 7091"/>
                  <a:gd name="T9" fmla="*/ 933 h 933"/>
                  <a:gd name="T10" fmla="*/ 10 w 7091"/>
                  <a:gd name="T11" fmla="*/ 933 h 933"/>
                  <a:gd name="T12" fmla="*/ 0 w 7091"/>
                  <a:gd name="T13" fmla="*/ 933 h 933"/>
                  <a:gd name="T14" fmla="*/ 192 w 7091"/>
                  <a:gd name="T15" fmla="*/ 466 h 933"/>
                  <a:gd name="T16" fmla="*/ 0 w 7091"/>
                  <a:gd name="T17" fmla="*/ 0 h 933"/>
                  <a:gd name="T18" fmla="*/ 10 w 7091"/>
                  <a:gd name="T19" fmla="*/ 0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1" h="933">
                    <a:moveTo>
                      <a:pt x="10" y="0"/>
                    </a:moveTo>
                    <a:lnTo>
                      <a:pt x="6624" y="0"/>
                    </a:lnTo>
                    <a:cubicBezTo>
                      <a:pt x="6881" y="0"/>
                      <a:pt x="7091" y="210"/>
                      <a:pt x="7091" y="466"/>
                    </a:cubicBezTo>
                    <a:lnTo>
                      <a:pt x="7091" y="466"/>
                    </a:lnTo>
                    <a:cubicBezTo>
                      <a:pt x="7091" y="723"/>
                      <a:pt x="6881" y="933"/>
                      <a:pt x="6624" y="933"/>
                    </a:cubicBezTo>
                    <a:lnTo>
                      <a:pt x="10" y="933"/>
                    </a:lnTo>
                    <a:cubicBezTo>
                      <a:pt x="7" y="933"/>
                      <a:pt x="4" y="933"/>
                      <a:pt x="0" y="933"/>
                    </a:cubicBezTo>
                    <a:cubicBezTo>
                      <a:pt x="119" y="813"/>
                      <a:pt x="192" y="648"/>
                      <a:pt x="192" y="466"/>
                    </a:cubicBezTo>
                    <a:cubicBezTo>
                      <a:pt x="192" y="284"/>
                      <a:pt x="119" y="120"/>
                      <a:pt x="0" y="0"/>
                    </a:cubicBezTo>
                    <a:cubicBezTo>
                      <a:pt x="4" y="0"/>
                      <a:pt x="7" y="0"/>
                      <a:pt x="10" y="0"/>
                    </a:cubicBezTo>
                    <a:close/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文本框 11"/>
              <p:cNvSpPr txBox="1"/>
              <p:nvPr/>
            </p:nvSpPr>
            <p:spPr>
              <a:xfrm>
                <a:off x="4214757" y="1499380"/>
                <a:ext cx="3613192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7950"/>
                <a:r>
                  <a:rPr lang="zh-CN" altLang="en-US" sz="1400" dirty="0">
                    <a:solidFill>
                      <a:srgbClr val="C00000"/>
                    </a:solidFill>
                  </a:rPr>
                  <a:t>坚持和加强党的全面领导，是十八大以来党中央治国理政的宝贵经验。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3925116" y="2819187"/>
              <a:ext cx="576824" cy="646331"/>
              <a:chOff x="3638627" y="1385678"/>
              <a:chExt cx="576824" cy="646331"/>
            </a:xfrm>
          </p:grpSpPr>
          <p:sp>
            <p:nvSpPr>
              <p:cNvPr id="3" name="Oval 12"/>
              <p:cNvSpPr>
                <a:spLocks noChangeArrowheads="1"/>
              </p:cNvSpPr>
              <p:nvPr/>
            </p:nvSpPr>
            <p:spPr bwMode="auto">
              <a:xfrm>
                <a:off x="3638627" y="1397100"/>
                <a:ext cx="576824" cy="58634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TextBox 38"/>
              <p:cNvSpPr txBox="1"/>
              <p:nvPr/>
            </p:nvSpPr>
            <p:spPr>
              <a:xfrm>
                <a:off x="3719354" y="1385678"/>
                <a:ext cx="470000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F8F8"/>
                    </a:solidFill>
                    <a:latin typeface="+mn-ea"/>
                    <a:ea typeface="+mn-ea"/>
                  </a:rPr>
                  <a:t>3</a:t>
                </a:r>
                <a:endParaRPr lang="zh-CN" altLang="en-US" sz="3600" b="1" dirty="0">
                  <a:solidFill>
                    <a:srgbClr val="F8F8F8"/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4475462" y="2876971"/>
              <a:ext cx="3956142" cy="530568"/>
              <a:chOff x="4161033" y="1490979"/>
              <a:chExt cx="3956142" cy="530568"/>
            </a:xfrm>
          </p:grpSpPr>
          <p:sp>
            <p:nvSpPr>
              <p:cNvPr id="48" name="Freeform 13"/>
              <p:cNvSpPr/>
              <p:nvPr/>
            </p:nvSpPr>
            <p:spPr bwMode="auto">
              <a:xfrm>
                <a:off x="4161033" y="1490979"/>
                <a:ext cx="3956142" cy="530568"/>
              </a:xfrm>
              <a:custGeom>
                <a:avLst/>
                <a:gdLst>
                  <a:gd name="T0" fmla="*/ 10 w 7091"/>
                  <a:gd name="T1" fmla="*/ 0 h 933"/>
                  <a:gd name="T2" fmla="*/ 6624 w 7091"/>
                  <a:gd name="T3" fmla="*/ 0 h 933"/>
                  <a:gd name="T4" fmla="*/ 7091 w 7091"/>
                  <a:gd name="T5" fmla="*/ 466 h 933"/>
                  <a:gd name="T6" fmla="*/ 7091 w 7091"/>
                  <a:gd name="T7" fmla="*/ 466 h 933"/>
                  <a:gd name="T8" fmla="*/ 6624 w 7091"/>
                  <a:gd name="T9" fmla="*/ 933 h 933"/>
                  <a:gd name="T10" fmla="*/ 10 w 7091"/>
                  <a:gd name="T11" fmla="*/ 933 h 933"/>
                  <a:gd name="T12" fmla="*/ 0 w 7091"/>
                  <a:gd name="T13" fmla="*/ 933 h 933"/>
                  <a:gd name="T14" fmla="*/ 192 w 7091"/>
                  <a:gd name="T15" fmla="*/ 466 h 933"/>
                  <a:gd name="T16" fmla="*/ 0 w 7091"/>
                  <a:gd name="T17" fmla="*/ 0 h 933"/>
                  <a:gd name="T18" fmla="*/ 10 w 7091"/>
                  <a:gd name="T19" fmla="*/ 0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91" h="933">
                    <a:moveTo>
                      <a:pt x="10" y="0"/>
                    </a:moveTo>
                    <a:lnTo>
                      <a:pt x="6624" y="0"/>
                    </a:lnTo>
                    <a:cubicBezTo>
                      <a:pt x="6881" y="0"/>
                      <a:pt x="7091" y="210"/>
                      <a:pt x="7091" y="466"/>
                    </a:cubicBezTo>
                    <a:lnTo>
                      <a:pt x="7091" y="466"/>
                    </a:lnTo>
                    <a:cubicBezTo>
                      <a:pt x="7091" y="723"/>
                      <a:pt x="6881" y="933"/>
                      <a:pt x="6624" y="933"/>
                    </a:cubicBezTo>
                    <a:lnTo>
                      <a:pt x="10" y="933"/>
                    </a:lnTo>
                    <a:cubicBezTo>
                      <a:pt x="7" y="933"/>
                      <a:pt x="4" y="933"/>
                      <a:pt x="0" y="933"/>
                    </a:cubicBezTo>
                    <a:cubicBezTo>
                      <a:pt x="119" y="813"/>
                      <a:pt x="192" y="648"/>
                      <a:pt x="192" y="466"/>
                    </a:cubicBezTo>
                    <a:cubicBezTo>
                      <a:pt x="192" y="284"/>
                      <a:pt x="119" y="120"/>
                      <a:pt x="0" y="0"/>
                    </a:cubicBezTo>
                    <a:cubicBezTo>
                      <a:pt x="4" y="0"/>
                      <a:pt x="7" y="0"/>
                      <a:pt x="10" y="0"/>
                    </a:cubicBezTo>
                    <a:close/>
                  </a:path>
                </a:pathLst>
              </a:custGeom>
              <a:noFill/>
              <a:ln w="9525">
                <a:solidFill>
                  <a:srgbClr val="C0000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文本框 11"/>
              <p:cNvSpPr txBox="1"/>
              <p:nvPr/>
            </p:nvSpPr>
            <p:spPr>
              <a:xfrm>
                <a:off x="4203327" y="1494653"/>
                <a:ext cx="3613192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07950"/>
                <a:r>
                  <a:rPr lang="zh-CN" altLang="en-US" sz="1400" dirty="0">
                    <a:solidFill>
                      <a:srgbClr val="C00000"/>
                    </a:solidFill>
                  </a:rPr>
                  <a:t>坚持和加强党的全面领导，必须确保党对一切工作的领导。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72" name="TextBox 14"/>
          <p:cNvSpPr txBox="1"/>
          <p:nvPr/>
        </p:nvSpPr>
        <p:spPr>
          <a:xfrm>
            <a:off x="971600" y="3723878"/>
            <a:ext cx="172495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C00000"/>
                </a:solidFill>
                <a:effectLst>
                  <a:outerShdw blurRad="127000" dist="635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原则</a:t>
            </a:r>
            <a:endParaRPr lang="zh-CN" altLang="en-US" sz="4400" b="1" dirty="0">
              <a:solidFill>
                <a:srgbClr val="C00000"/>
              </a:solidFill>
              <a:effectLst>
                <a:outerShdw blurRad="127000" dist="635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494" y="107785"/>
            <a:ext cx="386735" cy="37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接连接符 20"/>
          <p:cNvCxnSpPr/>
          <p:nvPr/>
        </p:nvCxnSpPr>
        <p:spPr>
          <a:xfrm>
            <a:off x="787135" y="481814"/>
            <a:ext cx="7827542" cy="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87400" y="113665"/>
            <a:ext cx="279275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学习贯彻党的十九大精神 </a:t>
            </a:r>
            <a:endParaRPr lang="zh-CN" altLang="en-US" b="1" dirty="0" smtClean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20110" y="481965"/>
            <a:ext cx="45859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准确把握新时代党的建设总要求</a:t>
            </a:r>
            <a:endParaRPr lang="zh-CN" altLang="en-US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23678"/>
            <a:ext cx="986319" cy="954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46de5d3ff26528e22228fd3489e033c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478" y="4117657"/>
            <a:ext cx="9162098" cy="103917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15" name="矩形 46"/>
          <p:cNvSpPr>
            <a:spLocks noChangeArrowheads="1"/>
          </p:cNvSpPr>
          <p:nvPr/>
        </p:nvSpPr>
        <p:spPr bwMode="auto">
          <a:xfrm>
            <a:off x="984797" y="238840"/>
            <a:ext cx="6385560" cy="39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marL="107950">
              <a:buNone/>
            </a:pPr>
            <a:r>
              <a:rPr lang="zh-CN" altLang="en-US" sz="2000" b="1" dirty="0" smtClean="0">
                <a:solidFill>
                  <a:srgbClr val="C00000"/>
                </a:solidFill>
              </a:rPr>
              <a:t>坚持和加强党的全面领导，是实现伟大梦想的根本保证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sp>
        <p:nvSpPr>
          <p:cNvPr id="2" name="Freeform 19"/>
          <p:cNvSpPr/>
          <p:nvPr/>
        </p:nvSpPr>
        <p:spPr bwMode="auto">
          <a:xfrm>
            <a:off x="1298377" y="2642240"/>
            <a:ext cx="6547247" cy="0"/>
          </a:xfrm>
          <a:custGeom>
            <a:avLst/>
            <a:gdLst>
              <a:gd name="T0" fmla="*/ 0 w 24000"/>
              <a:gd name="T1" fmla="*/ 24000 w 240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4000">
                <a:moveTo>
                  <a:pt x="0" y="0"/>
                </a:moveTo>
                <a:cubicBezTo>
                  <a:pt x="24000" y="0"/>
                  <a:pt x="24000" y="0"/>
                  <a:pt x="24000" y="0"/>
                </a:cubicBezTo>
              </a:path>
            </a:pathLst>
          </a:custGeom>
          <a:noFill/>
          <a:ln w="12700" cap="flat">
            <a:solidFill>
              <a:srgbClr val="24211D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8" name="Oval 23"/>
          <p:cNvSpPr>
            <a:spLocks noChangeArrowheads="1"/>
          </p:cNvSpPr>
          <p:nvPr/>
        </p:nvSpPr>
        <p:spPr bwMode="auto">
          <a:xfrm>
            <a:off x="2323506" y="2576757"/>
            <a:ext cx="130969" cy="130969"/>
          </a:xfrm>
          <a:prstGeom prst="ellipse">
            <a:avLst/>
          </a:prstGeom>
          <a:noFill/>
          <a:ln w="36513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9" name="Oval 24"/>
          <p:cNvSpPr>
            <a:spLocks noChangeArrowheads="1"/>
          </p:cNvSpPr>
          <p:nvPr/>
        </p:nvSpPr>
        <p:spPr bwMode="auto">
          <a:xfrm>
            <a:off x="3447456" y="2608903"/>
            <a:ext cx="65485" cy="65485"/>
          </a:xfrm>
          <a:prstGeom prst="ellipse">
            <a:avLst/>
          </a:prstGeom>
          <a:solidFill>
            <a:srgbClr val="2421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0" name="Oval 25"/>
          <p:cNvSpPr>
            <a:spLocks noChangeArrowheads="1"/>
          </p:cNvSpPr>
          <p:nvPr/>
        </p:nvSpPr>
        <p:spPr bwMode="auto">
          <a:xfrm>
            <a:off x="5631062" y="2608903"/>
            <a:ext cx="65485" cy="65485"/>
          </a:xfrm>
          <a:prstGeom prst="ellipse">
            <a:avLst/>
          </a:prstGeom>
          <a:solidFill>
            <a:srgbClr val="2421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1" name="Oval 26"/>
          <p:cNvSpPr>
            <a:spLocks noChangeArrowheads="1"/>
          </p:cNvSpPr>
          <p:nvPr/>
        </p:nvSpPr>
        <p:spPr bwMode="auto">
          <a:xfrm>
            <a:off x="4505921" y="2576757"/>
            <a:ext cx="130969" cy="130969"/>
          </a:xfrm>
          <a:prstGeom prst="ellipse">
            <a:avLst/>
          </a:prstGeom>
          <a:noFill/>
          <a:ln w="36513" cap="flat">
            <a:solidFill>
              <a:schemeClr val="accent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2" name="Oval 27"/>
          <p:cNvSpPr>
            <a:spLocks noChangeArrowheads="1"/>
          </p:cNvSpPr>
          <p:nvPr/>
        </p:nvSpPr>
        <p:spPr bwMode="auto">
          <a:xfrm>
            <a:off x="6689527" y="2576757"/>
            <a:ext cx="130969" cy="130969"/>
          </a:xfrm>
          <a:prstGeom prst="ellipse">
            <a:avLst/>
          </a:prstGeom>
          <a:noFill/>
          <a:ln w="36513" cap="flat">
            <a:solidFill>
              <a:schemeClr val="accent3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" name="Freeform 28"/>
          <p:cNvSpPr/>
          <p:nvPr/>
        </p:nvSpPr>
        <p:spPr bwMode="auto">
          <a:xfrm>
            <a:off x="2281833" y="2772019"/>
            <a:ext cx="215504" cy="107156"/>
          </a:xfrm>
          <a:custGeom>
            <a:avLst/>
            <a:gdLst>
              <a:gd name="T0" fmla="*/ 0 w 789"/>
              <a:gd name="T1" fmla="*/ 394 h 394"/>
              <a:gd name="T2" fmla="*/ 394 w 789"/>
              <a:gd name="T3" fmla="*/ 0 h 394"/>
              <a:gd name="T4" fmla="*/ 789 w 789"/>
              <a:gd name="T5" fmla="*/ 394 h 394"/>
              <a:gd name="T6" fmla="*/ 0 w 789"/>
              <a:gd name="T7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9" h="394">
                <a:moveTo>
                  <a:pt x="0" y="394"/>
                </a:moveTo>
                <a:lnTo>
                  <a:pt x="394" y="0"/>
                </a:lnTo>
                <a:lnTo>
                  <a:pt x="789" y="394"/>
                </a:lnTo>
                <a:lnTo>
                  <a:pt x="0" y="394"/>
                </a:ln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4" name="Freeform 29"/>
          <p:cNvSpPr/>
          <p:nvPr/>
        </p:nvSpPr>
        <p:spPr bwMode="auto">
          <a:xfrm>
            <a:off x="6646664" y="2772019"/>
            <a:ext cx="215504" cy="107156"/>
          </a:xfrm>
          <a:custGeom>
            <a:avLst/>
            <a:gdLst>
              <a:gd name="T0" fmla="*/ 0 w 789"/>
              <a:gd name="T1" fmla="*/ 394 h 394"/>
              <a:gd name="T2" fmla="*/ 394 w 789"/>
              <a:gd name="T3" fmla="*/ 0 h 394"/>
              <a:gd name="T4" fmla="*/ 789 w 789"/>
              <a:gd name="T5" fmla="*/ 394 h 394"/>
              <a:gd name="T6" fmla="*/ 0 w 789"/>
              <a:gd name="T7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9" h="394">
                <a:moveTo>
                  <a:pt x="0" y="394"/>
                </a:moveTo>
                <a:lnTo>
                  <a:pt x="394" y="0"/>
                </a:lnTo>
                <a:lnTo>
                  <a:pt x="789" y="394"/>
                </a:lnTo>
                <a:lnTo>
                  <a:pt x="0" y="394"/>
                </a:ln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3" name="Freeform 30"/>
          <p:cNvSpPr/>
          <p:nvPr/>
        </p:nvSpPr>
        <p:spPr bwMode="auto">
          <a:xfrm>
            <a:off x="4464249" y="2404116"/>
            <a:ext cx="215504" cy="107156"/>
          </a:xfrm>
          <a:custGeom>
            <a:avLst/>
            <a:gdLst>
              <a:gd name="T0" fmla="*/ 0 w 789"/>
              <a:gd name="T1" fmla="*/ 0 h 394"/>
              <a:gd name="T2" fmla="*/ 394 w 789"/>
              <a:gd name="T3" fmla="*/ 394 h 394"/>
              <a:gd name="T4" fmla="*/ 789 w 789"/>
              <a:gd name="T5" fmla="*/ 0 h 394"/>
              <a:gd name="T6" fmla="*/ 0 w 789"/>
              <a:gd name="T7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9" h="394">
                <a:moveTo>
                  <a:pt x="0" y="0"/>
                </a:moveTo>
                <a:lnTo>
                  <a:pt x="394" y="394"/>
                </a:lnTo>
                <a:lnTo>
                  <a:pt x="78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7" name="Oval 31"/>
          <p:cNvSpPr>
            <a:spLocks noChangeArrowheads="1"/>
          </p:cNvSpPr>
          <p:nvPr/>
        </p:nvSpPr>
        <p:spPr bwMode="auto">
          <a:xfrm>
            <a:off x="1265040" y="2608903"/>
            <a:ext cx="65485" cy="65485"/>
          </a:xfrm>
          <a:prstGeom prst="ellipse">
            <a:avLst/>
          </a:prstGeom>
          <a:solidFill>
            <a:srgbClr val="2421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8" name="Oval 32"/>
          <p:cNvSpPr>
            <a:spLocks noChangeArrowheads="1"/>
          </p:cNvSpPr>
          <p:nvPr/>
        </p:nvSpPr>
        <p:spPr bwMode="auto">
          <a:xfrm>
            <a:off x="7813477" y="2608903"/>
            <a:ext cx="65485" cy="65485"/>
          </a:xfrm>
          <a:prstGeom prst="ellipse">
            <a:avLst/>
          </a:prstGeom>
          <a:solidFill>
            <a:srgbClr val="2421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331640" y="2211710"/>
            <a:ext cx="1957524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飞速奔弛的和谐号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68144" y="2211710"/>
            <a:ext cx="2002669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蛟龙号潜水器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23928" y="2859782"/>
            <a:ext cx="1977298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C919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大飞机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 descr="7296baf3f7c8d9881c02cd69d685432a_u=2448994275,1417687621&amp;fm=27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2065" y="2787650"/>
            <a:ext cx="2230755" cy="1409700"/>
          </a:xfrm>
          <a:prstGeom prst="rect">
            <a:avLst/>
          </a:prstGeom>
        </p:spPr>
      </p:pic>
      <p:pic>
        <p:nvPicPr>
          <p:cNvPr id="2052" name="Picture 4" descr="https://ss1.bdstatic.com/70cFvXSh_Q1YnxGkpoWK1HF6hhy/it/u=2446418090,3916709823&amp;fm=27&amp;gp=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059582"/>
            <a:ext cx="2160240" cy="1459633"/>
          </a:xfrm>
          <a:prstGeom prst="rect">
            <a:avLst/>
          </a:prstGeom>
          <a:noFill/>
        </p:spPr>
      </p:pic>
      <p:pic>
        <p:nvPicPr>
          <p:cNvPr id="2054" name="Picture 6" descr="https://ss0.bdstatic.com/70cFvHSh_Q1YnxGkpoWK1HF6hhy/it/u=3166241268,2244448162&amp;fm=27&amp;gp=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6905" y="2787650"/>
            <a:ext cx="2286635" cy="15036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3" grpId="0" bldLvl="0" animBg="1"/>
      <p:bldP spid="17" grpId="0" bldLvl="0" animBg="1"/>
      <p:bldP spid="18" grpId="0" bldLvl="0" animBg="1"/>
      <p:bldP spid="20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921385" y="255905"/>
            <a:ext cx="800290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sz="2000" b="1" dirty="0" smtClean="0">
                <a:ln/>
                <a:solidFill>
                  <a:schemeClr val="accent1"/>
                </a:solidFill>
                <a:effectLst/>
              </a:rPr>
              <a:t>坚持和加强党的全面领导，是十八大以来党中央治国理政的宝贵经验</a:t>
            </a:r>
            <a:endParaRPr lang="zh-CN" altLang="en-US" sz="2000" b="1" dirty="0" smtClean="0">
              <a:ln/>
              <a:solidFill>
                <a:schemeClr val="accent1"/>
              </a:solidFill>
              <a:effectLst/>
            </a:endParaRPr>
          </a:p>
        </p:txBody>
      </p:sp>
      <p:grpSp>
        <p:nvGrpSpPr>
          <p:cNvPr id="43" name="组合 16"/>
          <p:cNvGrpSpPr/>
          <p:nvPr/>
        </p:nvGrpSpPr>
        <p:grpSpPr>
          <a:xfrm>
            <a:off x="921385" y="1518920"/>
            <a:ext cx="2091055" cy="2105025"/>
            <a:chOff x="2681608" y="1294395"/>
            <a:chExt cx="1506218" cy="1506218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44" name="椭圆 43"/>
            <p:cNvSpPr/>
            <p:nvPr/>
          </p:nvSpPr>
          <p:spPr>
            <a:xfrm>
              <a:off x="2681608" y="1294395"/>
              <a:ext cx="1506218" cy="1506218"/>
            </a:xfrm>
            <a:prstGeom prst="ellipse">
              <a:avLst/>
            </a:prstGeom>
            <a:grpFill/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 46"/>
            <p:cNvSpPr/>
            <p:nvPr/>
          </p:nvSpPr>
          <p:spPr bwMode="auto">
            <a:xfrm flipV="1">
              <a:off x="2688967" y="1301749"/>
              <a:ext cx="1326030" cy="1238236"/>
            </a:xfrm>
            <a:custGeom>
              <a:avLst/>
              <a:gdLst>
                <a:gd name="connsiteX0" fmla="*/ 745749 w 1326030"/>
                <a:gd name="connsiteY0" fmla="*/ 1238236 h 1238236"/>
                <a:gd name="connsiteX1" fmla="*/ 1273073 w 1326030"/>
                <a:gd name="connsiteY1" fmla="*/ 1019809 h 1238236"/>
                <a:gd name="connsiteX2" fmla="*/ 1326030 w 1326030"/>
                <a:gd name="connsiteY2" fmla="*/ 955624 h 1238236"/>
                <a:gd name="connsiteX3" fmla="*/ 1245552 w 1326030"/>
                <a:gd name="connsiteY3" fmla="*/ 967907 h 1238236"/>
                <a:gd name="connsiteX4" fmla="*/ 1147542 w 1326030"/>
                <a:gd name="connsiteY4" fmla="*/ 972856 h 1238236"/>
                <a:gd name="connsiteX5" fmla="*/ 188953 w 1326030"/>
                <a:gd name="connsiteY5" fmla="*/ 14259 h 1238236"/>
                <a:gd name="connsiteX6" fmla="*/ 189673 w 1326030"/>
                <a:gd name="connsiteY6" fmla="*/ 0 h 1238236"/>
                <a:gd name="connsiteX7" fmla="*/ 127362 w 1326030"/>
                <a:gd name="connsiteY7" fmla="*/ 75522 h 1238236"/>
                <a:gd name="connsiteX8" fmla="*/ 0 w 1326030"/>
                <a:gd name="connsiteY8" fmla="*/ 492481 h 1238236"/>
                <a:gd name="connsiteX9" fmla="*/ 745749 w 1326030"/>
                <a:gd name="connsiteY9" fmla="*/ 1238236 h 123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26030" h="1238236">
                  <a:moveTo>
                    <a:pt x="745749" y="1238236"/>
                  </a:moveTo>
                  <a:cubicBezTo>
                    <a:pt x="951682" y="1238236"/>
                    <a:pt x="1138119" y="1154765"/>
                    <a:pt x="1273073" y="1019809"/>
                  </a:cubicBezTo>
                  <a:lnTo>
                    <a:pt x="1326030" y="955624"/>
                  </a:lnTo>
                  <a:lnTo>
                    <a:pt x="1245552" y="967907"/>
                  </a:lnTo>
                  <a:cubicBezTo>
                    <a:pt x="1213327" y="971180"/>
                    <a:pt x="1180631" y="972856"/>
                    <a:pt x="1147542" y="972856"/>
                  </a:cubicBezTo>
                  <a:cubicBezTo>
                    <a:pt x="618128" y="972856"/>
                    <a:pt x="188953" y="543678"/>
                    <a:pt x="188953" y="14259"/>
                  </a:cubicBezTo>
                  <a:lnTo>
                    <a:pt x="189673" y="0"/>
                  </a:lnTo>
                  <a:lnTo>
                    <a:pt x="127362" y="75522"/>
                  </a:lnTo>
                  <a:cubicBezTo>
                    <a:pt x="46952" y="194546"/>
                    <a:pt x="0" y="338030"/>
                    <a:pt x="0" y="492481"/>
                  </a:cubicBezTo>
                  <a:cubicBezTo>
                    <a:pt x="0" y="904350"/>
                    <a:pt x="333883" y="1238236"/>
                    <a:pt x="745749" y="12382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>
            <a:off x="3526790" y="1464310"/>
            <a:ext cx="2091055" cy="210502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352540" y="1529080"/>
            <a:ext cx="2091055" cy="210502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398270" y="3834130"/>
            <a:ext cx="15487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   </a:t>
            </a:r>
            <a:r>
              <a:rPr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中国制造</a:t>
            </a:r>
            <a:endParaRPr lang="zh-CN" altLang="en-US" sz="14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43350" y="3834130"/>
            <a:ext cx="15487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   </a:t>
            </a:r>
            <a:r>
              <a:rPr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反腐败斗争</a:t>
            </a:r>
            <a:endParaRPr lang="zh-CN" altLang="en-US" sz="14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64020" y="3834130"/>
            <a:ext cx="15779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   </a:t>
            </a:r>
            <a:r>
              <a:rPr lang="zh-CN" altLang="en-US" sz="14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生态文明建设</a:t>
            </a:r>
            <a:endParaRPr lang="zh-CN" altLang="en-US" sz="14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接连接符 22"/>
          <p:cNvCxnSpPr/>
          <p:nvPr/>
        </p:nvCxnSpPr>
        <p:spPr>
          <a:xfrm>
            <a:off x="3204926" y="1995782"/>
            <a:ext cx="581356" cy="430635"/>
          </a:xfrm>
          <a:prstGeom prst="line">
            <a:avLst/>
          </a:prstGeom>
          <a:ln>
            <a:solidFill>
              <a:srgbClr val="044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3204924" y="3980788"/>
            <a:ext cx="581356" cy="430635"/>
          </a:xfrm>
          <a:prstGeom prst="line">
            <a:avLst/>
          </a:prstGeom>
          <a:ln>
            <a:solidFill>
              <a:srgbClr val="044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5132409" y="1995782"/>
            <a:ext cx="581356" cy="430635"/>
          </a:xfrm>
          <a:prstGeom prst="line">
            <a:avLst/>
          </a:prstGeom>
          <a:ln>
            <a:solidFill>
              <a:srgbClr val="044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 flipV="1">
            <a:off x="5132409" y="3980788"/>
            <a:ext cx="581356" cy="430635"/>
          </a:xfrm>
          <a:prstGeom prst="line">
            <a:avLst/>
          </a:prstGeom>
          <a:ln>
            <a:solidFill>
              <a:srgbClr val="044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615599" y="2318139"/>
            <a:ext cx="1770927" cy="177092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>
                    <a:lumMod val="10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889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100" dirty="0"/>
          </a:p>
        </p:txBody>
      </p:sp>
      <p:sp>
        <p:nvSpPr>
          <p:cNvPr id="42" name="文本框 41"/>
          <p:cNvSpPr txBox="1"/>
          <p:nvPr/>
        </p:nvSpPr>
        <p:spPr>
          <a:xfrm>
            <a:off x="7034738" y="-742892"/>
            <a:ext cx="830997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dirty="0"/>
              <a:t>延迟符</a:t>
            </a:r>
            <a:endParaRPr lang="zh-CN" altLang="en-US" dirty="0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5289" y="119539"/>
            <a:ext cx="877729" cy="671989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929690" y="270669"/>
            <a:ext cx="734481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/>
            <a:r>
              <a:rPr lang="zh-CN" altLang="en-US" sz="2000" b="1" dirty="0" smtClean="0">
                <a:solidFill>
                  <a:srgbClr val="C00000"/>
                </a:solidFill>
              </a:rPr>
              <a:t>坚持和加强党的全面领导，必须确保党对一切工作的领导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64514" name="AutoShape 2" descr="http://img1.imgtn.bdimg.com/it/u=2947086649,2753844400&amp;fm=27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-117" b="29807"/>
          <a:stretch>
            <a:fillRect/>
          </a:stretch>
        </p:blipFill>
        <p:spPr>
          <a:xfrm>
            <a:off x="683895" y="1062990"/>
            <a:ext cx="2317115" cy="1524000"/>
          </a:xfrm>
          <a:prstGeom prst="roundRect">
            <a:avLst/>
          </a:prstGeom>
        </p:spPr>
      </p:pic>
      <p:pic>
        <p:nvPicPr>
          <p:cNvPr id="8" name="图片 7" descr="C:\Users\Administrator\Desktop\2345_image_file_copy_3.jpg2345_image_file_copy_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8380" y="1062990"/>
            <a:ext cx="2288540" cy="1480185"/>
          </a:xfrm>
          <a:prstGeom prst="roundRect">
            <a:avLst/>
          </a:prstGeom>
        </p:spPr>
      </p:pic>
      <p:pic>
        <p:nvPicPr>
          <p:cNvPr id="10" name="图片 9" descr="C:\Users\Administrator\Desktop\777777777777777_file_copy_6.jpg777777777777777_file_copy_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19825" y="3035935"/>
            <a:ext cx="2317115" cy="1552575"/>
          </a:xfrm>
          <a:prstGeom prst="round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483485"/>
            <a:ext cx="1376045" cy="13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C:\Users\Administrator\Desktop\2345_image_file_copy_5.jpg2345_image_file_copy_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3260" y="3144520"/>
            <a:ext cx="2247900" cy="15240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3968889" y="2278708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>
              <a:lnSpc>
                <a:spcPct val="100000"/>
              </a:lnSpc>
            </a:pPr>
            <a:r>
              <a:rPr lang="zh-CN" altLang="en-US" sz="2400" dirty="0" smtClean="0">
                <a:solidFill>
                  <a:srgbClr val="C00000"/>
                </a:solidFill>
              </a:rPr>
              <a:t>第二部</a:t>
            </a:r>
            <a:r>
              <a:rPr lang="zh-CN" altLang="en-US" sz="2400" dirty="0">
                <a:solidFill>
                  <a:srgbClr val="C00000"/>
                </a:solidFill>
              </a:rPr>
              <a:t>分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54" y="587971"/>
            <a:ext cx="16144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24"/>
          <p:cNvSpPr txBox="1">
            <a:spLocks noChangeArrowheads="1"/>
          </p:cNvSpPr>
          <p:nvPr/>
        </p:nvSpPr>
        <p:spPr bwMode="auto">
          <a:xfrm>
            <a:off x="487680" y="2860040"/>
            <a:ext cx="7763510" cy="1353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 eaLnBrk="0" hangingPunct="0"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lvl="0" indent="360045">
              <a:spcBef>
                <a:spcPts val="1200"/>
              </a:spcBef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              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“方针”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indent="360045">
              <a:spcBef>
                <a:spcPts val="1200"/>
              </a:spcBef>
            </a:pP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     </a:t>
            </a:r>
            <a:r>
              <a:rPr lang="zh-CN" altLang="en-US" sz="3600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坚</a:t>
            </a:r>
            <a:r>
              <a:rPr lang="zh-CN" altLang="en-US" sz="3600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持党要管党、全面从严治党</a:t>
            </a:r>
            <a:endParaRPr lang="zh-CN" altLang="en-US" sz="3600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98" y="2859782"/>
            <a:ext cx="1914202" cy="2210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502"/>
            <a:ext cx="2863570" cy="4560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00000"/>
      </a:accent1>
      <a:accent2>
        <a:srgbClr val="FFBE00"/>
      </a:accent2>
      <a:accent3>
        <a:srgbClr val="D03F56"/>
      </a:accent3>
      <a:accent4>
        <a:srgbClr val="7030A0"/>
      </a:accent4>
      <a:accent5>
        <a:srgbClr val="EEECE1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1894</Words>
  <Application>WPS 演示</Application>
  <PresentationFormat>全屏显示(16:9)</PresentationFormat>
  <Paragraphs>290</Paragraphs>
  <Slides>26</Slides>
  <Notes>27</Notes>
  <HiddenSlides>0</HiddenSlides>
  <MMClips>2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等线</vt:lpstr>
      <vt:lpstr>等线</vt:lpstr>
      <vt:lpstr>Calibri</vt:lpstr>
      <vt:lpstr>Leelawadee</vt:lpstr>
      <vt:lpstr>hakuyoxingshu7000</vt:lpstr>
      <vt:lpstr>Arial Unicode MS</vt:lpstr>
      <vt:lpstr>Verdana</vt:lpstr>
      <vt:lpstr>华文黑体</vt:lpstr>
      <vt:lpstr>Impact</vt:lpstr>
      <vt:lpstr>黑体</vt:lpstr>
      <vt:lpstr>Gill Sans</vt:lpstr>
      <vt:lpstr>Lato Light</vt:lpstr>
      <vt:lpstr>U.S. 101</vt:lpstr>
      <vt:lpstr>Roboto</vt:lpstr>
      <vt:lpstr>Open Sans Light</vt:lpstr>
      <vt:lpstr>方正粗谭黑简体</vt:lpstr>
      <vt:lpstr>华文行楷</vt:lpstr>
      <vt:lpstr>Segoe Print</vt:lpstr>
      <vt:lpstr>方正兰亭中黑_GBK</vt:lpstr>
      <vt:lpstr>仿宋_GB2312</vt:lpstr>
      <vt:lpstr>楷体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20160304两学一做</dc:title>
  <dc:creator>abc</dc:creator>
  <cp:lastModifiedBy>张锌宁</cp:lastModifiedBy>
  <cp:revision>405</cp:revision>
  <dcterms:created xsi:type="dcterms:W3CDTF">2016-02-23T04:18:00Z</dcterms:created>
  <dcterms:modified xsi:type="dcterms:W3CDTF">2017-11-19T17:31:29Z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